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67" r:id="rId15"/>
    <p:sldId id="268" r:id="rId16"/>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75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4247276"/>
          </a:xfrm>
          <a:prstGeom prst="rect">
            <a:avLst/>
          </a:prstGeom>
          <a:noFill/>
          <a:ln>
            <a:noFill/>
          </a:ln>
        </p:spPr>
        <p:txBody>
          <a:bodyPr spcFirstLastPara="1" wrap="square" lIns="91425" tIns="45700" rIns="91425" bIns="45700" anchor="t" anchorCtr="0">
            <a:spAutoFit/>
          </a:bodyPr>
          <a:lstStyle/>
          <a:p>
            <a:r>
              <a:rPr lang="en-US" sz="5400" b="1" u="sng" dirty="0"/>
              <a:t>CHAPTER - 8</a:t>
            </a:r>
            <a:br>
              <a:rPr lang="en-US" sz="5400" b="1" u="sng" dirty="0"/>
            </a:br>
            <a:br>
              <a:rPr lang="en-US" sz="5400" b="1" u="sng" dirty="0"/>
            </a:br>
            <a:r>
              <a:rPr lang="en-US" sz="5400" b="1" u="sng" dirty="0"/>
              <a:t>HOW ORGANISMS  REPRODUCE</a:t>
            </a:r>
            <a:endParaRPr lang="en-US" sz="5400" dirty="0"/>
          </a:p>
          <a:p>
            <a:br>
              <a:rPr lang="en-US" sz="5400" dirty="0"/>
            </a:br>
            <a:endParaRPr sz="54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2049" name="Rectangle 1"/>
          <p:cNvSpPr>
            <a:spLocks noChangeArrowheads="1"/>
          </p:cNvSpPr>
          <p:nvPr/>
        </p:nvSpPr>
        <p:spPr bwMode="auto">
          <a:xfrm>
            <a:off x="2183363" y="410546"/>
            <a:ext cx="12838922" cy="10926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US" sz="4000" b="0" i="0" u="none" strike="noStrike" cap="none" normalizeH="0" baseline="0" dirty="0">
                <a:ln>
                  <a:noFill/>
                </a:ln>
                <a:solidFill>
                  <a:srgbClr val="000000"/>
                </a:solidFill>
                <a:effectLst/>
                <a:latin typeface="Arial" pitchFamily="34" charset="0"/>
                <a:cs typeface="Arial" pitchFamily="34" charset="0"/>
              </a:rPr>
              <a:t>    </a:t>
            </a:r>
            <a:r>
              <a:rPr lang="en-US" sz="3200" b="1" dirty="0">
                <a:solidFill>
                  <a:srgbClr val="FF0000"/>
                </a:solidFill>
              </a:rPr>
              <a:t>vi) </a:t>
            </a:r>
            <a:r>
              <a:rPr lang="en-US" sz="3200" b="1" u="sng" dirty="0">
                <a:solidFill>
                  <a:srgbClr val="FF0000"/>
                </a:solidFill>
              </a:rPr>
              <a:t>Vegetative propagation :</a:t>
            </a:r>
            <a:r>
              <a:rPr lang="en-US" sz="3200" b="1" dirty="0">
                <a:solidFill>
                  <a:srgbClr val="FF0000"/>
                </a:solidFill>
              </a:rPr>
              <a:t>-</a:t>
            </a:r>
            <a:endParaRPr lang="en-US" sz="3200" dirty="0">
              <a:solidFill>
                <a:srgbClr val="FF0000"/>
              </a:solidFill>
            </a:endParaRPr>
          </a:p>
          <a:p>
            <a:br>
              <a:rPr lang="en-US" sz="3200" dirty="0"/>
            </a:br>
            <a:r>
              <a:rPr kumimoji="0" lang="en-US" sz="3200" b="1" i="0" u="none" strike="noStrike" cap="none" normalizeH="0" baseline="0" dirty="0">
                <a:ln>
                  <a:noFill/>
                </a:ln>
                <a:solidFill>
                  <a:srgbClr val="0000FF"/>
                </a:solidFill>
                <a:effectLst/>
                <a:latin typeface="Arial" pitchFamily="34" charset="0"/>
                <a:cs typeface="Arial" pitchFamily="34" charset="0"/>
              </a:rPr>
              <a:t>In this method new plants are produced from the vegetative parts of the plant like root, stem or leaf.  </a:t>
            </a:r>
            <a:r>
              <a:rPr kumimoji="0" lang="en-US" sz="3200" b="1" i="0" u="none" strike="noStrike" cap="none" normalizeH="0" baseline="0" dirty="0" err="1">
                <a:ln>
                  <a:noFill/>
                </a:ln>
                <a:solidFill>
                  <a:srgbClr val="0000FF"/>
                </a:solidFill>
                <a:effectLst/>
                <a:latin typeface="Arial" pitchFamily="34" charset="0"/>
                <a:cs typeface="Arial" pitchFamily="34" charset="0"/>
              </a:rPr>
              <a:t>Eg</a:t>
            </a:r>
            <a:r>
              <a:rPr kumimoji="0" lang="en-US" sz="3200" b="1" i="0" u="none" strike="noStrike" cap="none" normalizeH="0" baseline="0" dirty="0">
                <a:ln>
                  <a:noFill/>
                </a:ln>
                <a:solidFill>
                  <a:srgbClr val="0000FF"/>
                </a:solidFill>
                <a:effectLst/>
                <a:latin typeface="Arial" pitchFamily="34" charset="0"/>
                <a:cs typeface="Arial" pitchFamily="34" charset="0"/>
              </a:rPr>
              <a:t>:- from roots – </a:t>
            </a:r>
            <a:r>
              <a:rPr kumimoji="0" lang="en-US" sz="3200" b="1" i="0" u="none" strike="noStrike" cap="none" normalizeH="0" baseline="0" dirty="0" err="1">
                <a:ln>
                  <a:noFill/>
                </a:ln>
                <a:solidFill>
                  <a:srgbClr val="0000FF"/>
                </a:solidFill>
                <a:effectLst/>
                <a:latin typeface="Arial" pitchFamily="34" charset="0"/>
                <a:cs typeface="Arial" pitchFamily="34" charset="0"/>
              </a:rPr>
              <a:t>dhalia</a:t>
            </a:r>
            <a:r>
              <a:rPr kumimoji="0" lang="en-US" sz="3200" b="1" i="0" u="none" strike="noStrike" cap="none" normalizeH="0" baseline="0" dirty="0">
                <a:ln>
                  <a:noFill/>
                </a:ln>
                <a:solidFill>
                  <a:srgbClr val="0000FF"/>
                </a:solidFill>
                <a:effectLst/>
                <a:latin typeface="Arial" pitchFamily="34" charset="0"/>
                <a:cs typeface="Arial" pitchFamily="34" charset="0"/>
              </a:rPr>
              <a:t>, sweet potato,</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FF"/>
                </a:solidFill>
                <a:effectLst/>
                <a:latin typeface="Arial" pitchFamily="34" charset="0"/>
                <a:cs typeface="Arial" pitchFamily="34" charset="0"/>
              </a:rPr>
              <a:t>from stem – potato, ginger, from leaf – </a:t>
            </a:r>
            <a:r>
              <a:rPr kumimoji="0" lang="en-US" sz="3200" b="1" i="0" u="none" strike="noStrike" cap="none" normalizeH="0" baseline="0" dirty="0" err="1">
                <a:ln>
                  <a:noFill/>
                </a:ln>
                <a:solidFill>
                  <a:srgbClr val="0000FF"/>
                </a:solidFill>
                <a:effectLst/>
                <a:latin typeface="Arial" pitchFamily="34" charset="0"/>
                <a:cs typeface="Arial" pitchFamily="34" charset="0"/>
              </a:rPr>
              <a:t>bryophyllum</a:t>
            </a:r>
            <a:r>
              <a:rPr kumimoji="0" lang="en-US" sz="3200" b="1" i="0" u="none" strike="noStrike" cap="none" normalizeH="0" baseline="0" dirty="0">
                <a:ln>
                  <a:noFill/>
                </a:ln>
                <a:solidFill>
                  <a:srgbClr val="0000FF"/>
                </a:solidFill>
                <a:effectLst/>
                <a:latin typeface="Arial" pitchFamily="34" charset="0"/>
                <a:cs typeface="Arial" pitchFamily="34" charset="0"/>
              </a:rPr>
              <a:t>, begonia.</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FF"/>
                </a:solidFill>
                <a:effectLst/>
                <a:latin typeface="Arial" pitchFamily="34" charset="0"/>
                <a:cs typeface="Arial" pitchFamily="34" charset="0"/>
              </a:rPr>
              <a:t>       Plants produced by vegetative propagation produce flowers and fruits earlier than those produced from seeds. It also helps in the propagation of plants which do not produce seeds like rose, jasmine banana etc.</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FF"/>
                </a:solidFill>
                <a:effectLst/>
                <a:latin typeface="Arial" pitchFamily="34" charset="0"/>
                <a:cs typeface="Arial" pitchFamily="34" charset="0"/>
              </a:rPr>
              <a:t>      Vegetative propagation can also be done artificially by cutting, layering, grafting etc.</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238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31200" b="0" i="0" u="none" strike="noStrike" cap="none" normalizeH="0" baseline="0" dirty="0">
                <a:ln>
                  <a:noFill/>
                </a:ln>
                <a:solidFill>
                  <a:schemeClr val="tx1"/>
                </a:solidFill>
                <a:effectLst/>
                <a:latin typeface="Arial"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2050" name="Picture 2" descr="https://lh6.googleusercontent.com/TUORLGZPWCU2Ea09qqjqpPE0UDxNfuRDG9SNQDSbvCTpuOIxy3R2Yz1uMQsFoEZ3U06BDy0EESyBCuAsa7i3-vHw6tZdorSP6tAmtcINxdQBOyuXYnWgB5lvAa54vaMtpnEPbvI5T3dF=s2048"/>
          <p:cNvPicPr>
            <a:picLocks noChangeAspect="1" noChangeArrowheads="1"/>
          </p:cNvPicPr>
          <p:nvPr/>
        </p:nvPicPr>
        <p:blipFill>
          <a:blip r:embed="rId3"/>
          <a:srcRect/>
          <a:stretch>
            <a:fillRect/>
          </a:stretch>
        </p:blipFill>
        <p:spPr bwMode="auto">
          <a:xfrm>
            <a:off x="3601616" y="6579500"/>
            <a:ext cx="4870580" cy="3257816"/>
          </a:xfrm>
          <a:prstGeom prst="rect">
            <a:avLst/>
          </a:prstGeom>
          <a:noFill/>
        </p:spPr>
      </p:pic>
      <p:pic>
        <p:nvPicPr>
          <p:cNvPr id="2051" name="Picture 3" descr="https://lh4.googleusercontent.com/qHTHgngA5Rh-qgRGl6pvBPP6tFO-PF4xZbohoTOe0BrwR9Z-Y2aO2M9A_beXmsRnvH4o5i8QmrPdV96c0X8OzU_iv_n4KTtth1fosVs4dPaJbdBpo-bUgGnzIGii0bteqHAECbhmEq1u=s2048"/>
          <p:cNvPicPr>
            <a:picLocks noChangeAspect="1" noChangeArrowheads="1"/>
          </p:cNvPicPr>
          <p:nvPr/>
        </p:nvPicPr>
        <p:blipFill>
          <a:blip r:embed="rId4"/>
          <a:srcRect/>
          <a:stretch>
            <a:fillRect/>
          </a:stretch>
        </p:blipFill>
        <p:spPr bwMode="auto">
          <a:xfrm>
            <a:off x="10245013" y="6385489"/>
            <a:ext cx="4490584" cy="365301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009086-A597-BF85-9829-44ADD97FCC0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11</a:t>
            </a:fld>
            <a:endParaRPr lang="en-US"/>
          </a:p>
        </p:txBody>
      </p:sp>
      <p:sp>
        <p:nvSpPr>
          <p:cNvPr id="5" name="Rectangle 1">
            <a:extLst>
              <a:ext uri="{FF2B5EF4-FFF2-40B4-BE49-F238E27FC236}">
                <a16:creationId xmlns:a16="http://schemas.microsoft.com/office/drawing/2014/main" id="{2FB07505-6667-3EBF-A35D-18C10249B3BD}"/>
              </a:ext>
            </a:extLst>
          </p:cNvPr>
          <p:cNvSpPr>
            <a:spLocks noChangeArrowheads="1"/>
          </p:cNvSpPr>
          <p:nvPr/>
        </p:nvSpPr>
        <p:spPr bwMode="auto">
          <a:xfrm>
            <a:off x="1777998" y="994228"/>
            <a:ext cx="1395254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FF3300"/>
                </a:solidFill>
                <a:effectLst/>
                <a:latin typeface="Times New Roman" panose="02020603050405020304" pitchFamily="18" charset="0"/>
                <a:cs typeface="Times New Roman" panose="02020603050405020304" pitchFamily="18" charset="0"/>
              </a:rPr>
              <a:t>5) </a:t>
            </a:r>
            <a:r>
              <a:rPr kumimoji="0" lang="en-US" altLang="en-US" sz="4000" b="1" i="0" u="sng" strike="noStrike" cap="none" normalizeH="0" baseline="0" dirty="0">
                <a:ln>
                  <a:noFill/>
                </a:ln>
                <a:solidFill>
                  <a:srgbClr val="FF3300"/>
                </a:solidFill>
                <a:effectLst/>
                <a:latin typeface="Times New Roman" panose="02020603050405020304" pitchFamily="18" charset="0"/>
                <a:cs typeface="Times New Roman" panose="02020603050405020304" pitchFamily="18" charset="0"/>
              </a:rPr>
              <a:t>Sexual reproduction in flowering plants :-</a:t>
            </a:r>
            <a:endParaRPr kumimoji="0" lang="en-US" altLang="en-US" sz="4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a)</a:t>
            </a:r>
            <a:r>
              <a:rPr kumimoji="0" lang="en-US" altLang="en-US" sz="4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4000" b="1" i="0" u="sng" strike="noStrike" cap="none" normalizeH="0" baseline="0" dirty="0">
                <a:ln>
                  <a:noFill/>
                </a:ln>
                <a:solidFill>
                  <a:srgbClr val="FF3300"/>
                </a:solidFill>
                <a:effectLst/>
                <a:latin typeface="Arial" panose="020B0604020202020204" pitchFamily="34" charset="0"/>
                <a:cs typeface="Arial" panose="020B0604020202020204" pitchFamily="34" charset="0"/>
              </a:rPr>
              <a:t>Reproductive parts of a flower :-</a:t>
            </a:r>
            <a:endParaRPr kumimoji="0" lang="en-US" altLang="en-US" sz="4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The stamen and pistil are the reproductive parts of the flower. </a:t>
            </a: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Stamen</a:t>
            </a: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is the male reproductive part. It produces pollen grains in the </a:t>
            </a: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anther </a:t>
            </a: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which contains the male germ cell (male gamete). Pistil is the female reproductive part. It produces ovules in the </a:t>
            </a: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ovary</a:t>
            </a: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which contain the female germ cell (female gamete).</a:t>
            </a:r>
            <a:endParaRPr kumimoji="0" lang="en-US" altLang="en-US" sz="4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chemeClr val="tx1"/>
                </a:solidFill>
                <a:effectLst/>
                <a:latin typeface="Arial" panose="020B0604020202020204" pitchFamily="34" charset="0"/>
              </a:rPr>
              <a:t>          </a:t>
            </a:r>
          </a:p>
        </p:txBody>
      </p:sp>
      <p:pic>
        <p:nvPicPr>
          <p:cNvPr id="1026" name="Picture 2">
            <a:extLst>
              <a:ext uri="{FF2B5EF4-FFF2-40B4-BE49-F238E27FC236}">
                <a16:creationId xmlns:a16="http://schemas.microsoft.com/office/drawing/2014/main" id="{CA218927-B3CE-B995-C99A-C9B84DD26E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576" y="6100763"/>
            <a:ext cx="6786562" cy="3721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541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D5E1300-F89E-760A-F518-02D36330039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12</a:t>
            </a:fld>
            <a:endParaRPr lang="en-US"/>
          </a:p>
        </p:txBody>
      </p:sp>
      <p:sp>
        <p:nvSpPr>
          <p:cNvPr id="5" name="Rectangle 1">
            <a:extLst>
              <a:ext uri="{FF2B5EF4-FFF2-40B4-BE49-F238E27FC236}">
                <a16:creationId xmlns:a16="http://schemas.microsoft.com/office/drawing/2014/main" id="{9649E769-7C9C-287C-7297-6F67ECA7109D}"/>
              </a:ext>
            </a:extLst>
          </p:cNvPr>
          <p:cNvSpPr>
            <a:spLocks noChangeArrowheads="1"/>
          </p:cNvSpPr>
          <p:nvPr/>
        </p:nvSpPr>
        <p:spPr bwMode="auto">
          <a:xfrm>
            <a:off x="1910378" y="344131"/>
            <a:ext cx="13716000" cy="957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b) </a:t>
            </a:r>
            <a:r>
              <a:rPr kumimoji="0" lang="en-US" altLang="en-US" sz="4400" b="1" i="0" u="sng" strike="noStrike" cap="none" normalizeH="0" baseline="0" dirty="0">
                <a:ln>
                  <a:noFill/>
                </a:ln>
                <a:solidFill>
                  <a:srgbClr val="FF3300"/>
                </a:solidFill>
                <a:effectLst/>
                <a:latin typeface="Arial" panose="020B0604020202020204" pitchFamily="34" charset="0"/>
                <a:cs typeface="Arial" panose="020B0604020202020204" pitchFamily="34" charset="0"/>
              </a:rPr>
              <a:t>Pollination :-</a:t>
            </a:r>
            <a:endParaRPr kumimoji="0" lang="en-US" altLang="en-US" sz="4400" b="0" i="0" u="none" strike="noStrike" cap="none" normalizeH="0" baseline="0" dirty="0">
              <a:ln>
                <a:noFill/>
              </a:ln>
              <a:solidFill>
                <a:schemeClr val="tx1"/>
              </a:solidFill>
              <a:effectLst/>
            </a:endParaRPr>
          </a:p>
          <a:p>
            <a:pPr algn="l"/>
            <a:br>
              <a:rPr kumimoji="0" lang="en-US" altLang="en-US" sz="4400" b="0" i="0" u="none" strike="noStrike" cap="none" normalizeH="0" baseline="0" dirty="0">
                <a:ln>
                  <a:noFill/>
                </a:ln>
                <a:solidFill>
                  <a:schemeClr val="tx1"/>
                </a:solidFill>
                <a:effectLst/>
                <a:latin typeface="Arial" panose="020B0604020202020204" pitchFamily="34" charset="0"/>
              </a:rPr>
            </a:br>
            <a:r>
              <a:rPr kumimoji="0" lang="en-US" altLang="en-US" sz="44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The transfer of pollen grains from the anther to the stigma of a flower is called </a:t>
            </a:r>
            <a:r>
              <a:rPr kumimoji="0" lang="en-US" altLang="en-US" sz="44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pollination.</a:t>
            </a:r>
            <a:r>
              <a:rPr kumimoji="0" lang="en-US" altLang="en-US" sz="44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It takes place by wind, water or insects. </a:t>
            </a:r>
            <a:r>
              <a:rPr lang="en-US" sz="4400" b="1" i="0" dirty="0">
                <a:solidFill>
                  <a:schemeClr val="accent4"/>
                </a:solidFill>
                <a:effectLst/>
                <a:latin typeface="Google Sans"/>
              </a:rPr>
              <a:t>The transfer of the pollen grain from the anther of a flower to the stigma of the same flower in the same plant or to the different plant which is genetically similar is called self pollination.</a:t>
            </a:r>
            <a:r>
              <a:rPr lang="en-US" sz="4400" b="0" i="0" dirty="0">
                <a:solidFill>
                  <a:srgbClr val="4D5156"/>
                </a:solidFill>
                <a:effectLst/>
                <a:latin typeface="Google Sans"/>
              </a:rPr>
              <a:t> </a:t>
            </a:r>
            <a:r>
              <a:rPr lang="en-US" sz="4400" b="1" i="0" dirty="0">
                <a:solidFill>
                  <a:srgbClr val="C00000"/>
                </a:solidFill>
                <a:effectLst/>
                <a:latin typeface="Google Sans"/>
              </a:rPr>
              <a:t>Cross pollination is a natural method in which transfer of pollen takes place from an anther of a flower of one plant to a stigma of a flower of another plant of the same species.</a:t>
            </a:r>
            <a:r>
              <a:rPr kumimoji="0" lang="en-US" altLang="en-US" sz="4400" b="1" i="0" u="none" strike="noStrike" cap="none" normalizeH="0" baseline="0" dirty="0">
                <a:ln>
                  <a:noFill/>
                </a:ln>
                <a:solidFill>
                  <a:srgbClr val="C00000"/>
                </a:solidFill>
                <a:effectLst/>
                <a:latin typeface="Arial" panose="020B0604020202020204" pitchFamily="34" charset="0"/>
                <a:cs typeface="Arial" panose="020B0604020202020204" pitchFamily="34" charset="0"/>
              </a:rPr>
              <a:t> </a:t>
            </a:r>
            <a:r>
              <a:rPr kumimoji="0" lang="en-US" altLang="en-US" sz="44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Pollination takes place by insects, wind, water etc. so they are called as pollinators.  </a:t>
            </a:r>
            <a:endParaRPr kumimoji="0" lang="en-US" altLang="en-US" sz="4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299761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EE86080-5C26-0823-65F4-C0288A371F2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13</a:t>
            </a:fld>
            <a:endParaRPr lang="en-US"/>
          </a:p>
        </p:txBody>
      </p:sp>
      <p:sp>
        <p:nvSpPr>
          <p:cNvPr id="6" name="Title 5">
            <a:extLst>
              <a:ext uri="{FF2B5EF4-FFF2-40B4-BE49-F238E27FC236}">
                <a16:creationId xmlns:a16="http://schemas.microsoft.com/office/drawing/2014/main" id="{6F67BA27-56FF-3025-34C3-2ECAB383BE54}"/>
              </a:ext>
            </a:extLst>
          </p:cNvPr>
          <p:cNvSpPr>
            <a:spLocks noGrp="1"/>
          </p:cNvSpPr>
          <p:nvPr>
            <p:ph type="ctrTitle"/>
          </p:nvPr>
        </p:nvSpPr>
        <p:spPr>
          <a:xfrm>
            <a:off x="1628773" y="730250"/>
            <a:ext cx="14058901" cy="8909050"/>
          </a:xfrm>
        </p:spPr>
        <p:txBody>
          <a:bodyPr>
            <a:noAutofit/>
          </a:bodyPr>
          <a:lstStyle/>
          <a:p>
            <a:r>
              <a:rPr lang="en-US" sz="6000" b="1" i="0" dirty="0">
                <a:solidFill>
                  <a:srgbClr val="FF0000"/>
                </a:solidFill>
                <a:effectLst/>
                <a:latin typeface="Google Sans"/>
              </a:rPr>
              <a:t>Geitonogamy: </a:t>
            </a:r>
            <a:r>
              <a:rPr lang="en-US" sz="6000" b="0" i="0" dirty="0">
                <a:solidFill>
                  <a:srgbClr val="4D5156"/>
                </a:solidFill>
                <a:effectLst/>
                <a:latin typeface="Google Sans"/>
              </a:rPr>
              <a:t>This is a type of self-pollination that happens when pollen grains from the anther of one flower transfers to the other flower but in the same plant.</a:t>
            </a:r>
            <a:br>
              <a:rPr lang="en-US" sz="6000" b="0" i="0" dirty="0">
                <a:solidFill>
                  <a:srgbClr val="4D5156"/>
                </a:solidFill>
                <a:effectLst/>
                <a:latin typeface="Google Sans"/>
              </a:rPr>
            </a:br>
            <a:br>
              <a:rPr lang="en-US" sz="6000" b="0" i="0" dirty="0">
                <a:solidFill>
                  <a:srgbClr val="4D5156"/>
                </a:solidFill>
                <a:effectLst/>
                <a:latin typeface="Google Sans"/>
              </a:rPr>
            </a:br>
            <a:r>
              <a:rPr lang="en-US" sz="6000" b="0" i="0" dirty="0">
                <a:solidFill>
                  <a:srgbClr val="4D5156"/>
                </a:solidFill>
                <a:effectLst/>
                <a:latin typeface="Google Sans"/>
              </a:rPr>
              <a:t> </a:t>
            </a:r>
            <a:r>
              <a:rPr lang="en-US" sz="6000" b="1" i="0" dirty="0">
                <a:solidFill>
                  <a:srgbClr val="FF0000"/>
                </a:solidFill>
                <a:effectLst/>
                <a:latin typeface="Google Sans"/>
              </a:rPr>
              <a:t>Xenogamy: </a:t>
            </a:r>
            <a:r>
              <a:rPr lang="en-US" sz="6000" b="0" i="0" dirty="0">
                <a:solidFill>
                  <a:srgbClr val="4D5156"/>
                </a:solidFill>
                <a:effectLst/>
                <a:latin typeface="Google Sans"/>
              </a:rPr>
              <a:t>This process is a cross-pollination process where the pollen of one flower gets transferred to another flower but in two different plants.</a:t>
            </a:r>
            <a:endParaRPr lang="en-IN" sz="6000" dirty="0"/>
          </a:p>
        </p:txBody>
      </p:sp>
    </p:spTree>
    <p:extLst>
      <p:ext uri="{BB962C8B-B14F-4D97-AF65-F5344CB8AC3E}">
        <p14:creationId xmlns:p14="http://schemas.microsoft.com/office/powerpoint/2010/main" val="3493659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E444D3-D1AC-552D-AA85-3F636077960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14</a:t>
            </a:fld>
            <a:endParaRPr lang="en-US"/>
          </a:p>
        </p:txBody>
      </p:sp>
      <p:sp>
        <p:nvSpPr>
          <p:cNvPr id="5" name="Rectangle 1">
            <a:extLst>
              <a:ext uri="{FF2B5EF4-FFF2-40B4-BE49-F238E27FC236}">
                <a16:creationId xmlns:a16="http://schemas.microsoft.com/office/drawing/2014/main" id="{CEFA303D-7360-19DB-1EAF-FC8A0FD9DFCF}"/>
              </a:ext>
            </a:extLst>
          </p:cNvPr>
          <p:cNvSpPr>
            <a:spLocks noChangeArrowheads="1"/>
          </p:cNvSpPr>
          <p:nvPr/>
        </p:nvSpPr>
        <p:spPr bwMode="auto">
          <a:xfrm>
            <a:off x="1871663" y="480684"/>
            <a:ext cx="10444162" cy="9325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c) </a:t>
            </a:r>
            <a:r>
              <a:rPr kumimoji="0" lang="en-US" altLang="en-US" sz="4000" b="1" i="0" u="sng" strike="noStrike" cap="none" normalizeH="0" baseline="0" dirty="0">
                <a:ln>
                  <a:noFill/>
                </a:ln>
                <a:solidFill>
                  <a:srgbClr val="FF3300"/>
                </a:solidFill>
                <a:effectLst/>
                <a:latin typeface="Arial" panose="020B0604020202020204" pitchFamily="34" charset="0"/>
                <a:cs typeface="Arial" panose="020B0604020202020204" pitchFamily="34" charset="0"/>
              </a:rPr>
              <a:t>Fertilization :-</a:t>
            </a:r>
            <a:endParaRPr kumimoji="0" lang="en-US" altLang="en-US" sz="4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4000" b="0" i="0" u="none" strike="noStrike" cap="none" normalizeH="0" baseline="0" dirty="0">
                <a:ln>
                  <a:noFill/>
                </a:ln>
                <a:solidFill>
                  <a:schemeClr val="tx1"/>
                </a:solidFill>
                <a:effectLst/>
                <a:latin typeface="Arial" panose="020B0604020202020204" pitchFamily="34" charset="0"/>
              </a:rPr>
            </a:b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After the pollen grain is transferred to the stigma it produces a pollen tube which passes through the style and enters the ovary and ovule. In the ovule the male germ cell (male gamete) fuses with the female germ cell (female gamete) to form a zygote. This process is called </a:t>
            </a: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fertilization.</a:t>
            </a:r>
            <a:endParaRPr kumimoji="0" lang="en-US" altLang="en-US" sz="4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After fertilization the zygote divides several times and forms the </a:t>
            </a: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embryo</a:t>
            </a: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which then develops into the </a:t>
            </a: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seed</a:t>
            </a: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and the </a:t>
            </a: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ovary</a:t>
            </a: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develops into the </a:t>
            </a:r>
            <a:r>
              <a:rPr kumimoji="0" lang="en-US" altLang="en-US" sz="4000" b="1" i="0" u="none" strike="noStrike" cap="none" normalizeH="0" baseline="0" dirty="0">
                <a:ln>
                  <a:noFill/>
                </a:ln>
                <a:solidFill>
                  <a:srgbClr val="FF3300"/>
                </a:solidFill>
                <a:effectLst/>
                <a:latin typeface="Arial" panose="020B0604020202020204" pitchFamily="34" charset="0"/>
                <a:cs typeface="Arial" panose="020B0604020202020204" pitchFamily="34" charset="0"/>
              </a:rPr>
              <a:t>fruit.</a:t>
            </a:r>
            <a:r>
              <a:rPr kumimoji="0" lang="en-US" altLang="en-US" sz="4000" b="1"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endParaRPr kumimoji="0" lang="en-US" altLang="en-US" sz="4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chemeClr val="tx1"/>
                </a:solidFill>
                <a:effectLst/>
                <a:latin typeface="Arial" panose="020B0604020202020204" pitchFamily="34" charset="0"/>
              </a:rPr>
              <a:t>        </a:t>
            </a:r>
          </a:p>
        </p:txBody>
      </p:sp>
      <p:pic>
        <p:nvPicPr>
          <p:cNvPr id="3074" name="Picture 2">
            <a:extLst>
              <a:ext uri="{FF2B5EF4-FFF2-40B4-BE49-F238E27FC236}">
                <a16:creationId xmlns:a16="http://schemas.microsoft.com/office/drawing/2014/main" id="{535807E4-18DD-0359-05D0-E30C27286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5825" y="1814513"/>
            <a:ext cx="5244529" cy="799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924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8C01B-8678-3238-2E29-A19EE5A660CD}"/>
              </a:ext>
            </a:extLst>
          </p:cNvPr>
          <p:cNvSpPr>
            <a:spLocks noGrp="1"/>
          </p:cNvSpPr>
          <p:nvPr>
            <p:ph type="ctrTitle"/>
          </p:nvPr>
        </p:nvSpPr>
        <p:spPr>
          <a:xfrm>
            <a:off x="3529012" y="1987550"/>
            <a:ext cx="9472613" cy="4270375"/>
          </a:xfrm>
        </p:spPr>
        <p:txBody>
          <a:bodyPr>
            <a:normAutofit/>
          </a:bodyPr>
          <a:lstStyle/>
          <a:p>
            <a:r>
              <a:rPr lang="en-US" sz="7200" dirty="0">
                <a:latin typeface="Bodoni MT Black" panose="02070A03080606020203" pitchFamily="18" charset="0"/>
              </a:rPr>
              <a:t>THANK YOU</a:t>
            </a:r>
            <a:endParaRPr lang="en-IN" sz="7200" dirty="0">
              <a:latin typeface="Bodoni MT Black" panose="02070A03080606020203" pitchFamily="18" charset="0"/>
            </a:endParaRPr>
          </a:p>
        </p:txBody>
      </p:sp>
      <p:sp>
        <p:nvSpPr>
          <p:cNvPr id="4" name="Slide Number Placeholder 3">
            <a:extLst>
              <a:ext uri="{FF2B5EF4-FFF2-40B4-BE49-F238E27FC236}">
                <a16:creationId xmlns:a16="http://schemas.microsoft.com/office/drawing/2014/main" id="{38FB3EBF-7B9A-0C20-2C04-B53AF9E4A2C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15</a:t>
            </a:fld>
            <a:endParaRPr lang="en-US"/>
          </a:p>
        </p:txBody>
      </p:sp>
    </p:spTree>
    <p:extLst>
      <p:ext uri="{BB962C8B-B14F-4D97-AF65-F5344CB8AC3E}">
        <p14:creationId xmlns:p14="http://schemas.microsoft.com/office/powerpoint/2010/main" val="387883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8" name="Rectangle 7"/>
          <p:cNvSpPr/>
          <p:nvPr/>
        </p:nvSpPr>
        <p:spPr>
          <a:xfrm>
            <a:off x="1791478" y="709127"/>
            <a:ext cx="13753322" cy="9140964"/>
          </a:xfrm>
          <a:prstGeom prst="rect">
            <a:avLst/>
          </a:prstGeom>
        </p:spPr>
        <p:txBody>
          <a:bodyPr wrap="square">
            <a:spAutoFit/>
          </a:bodyPr>
          <a:lstStyle/>
          <a:p>
            <a:r>
              <a:rPr lang="en-US" sz="2800" b="1" dirty="0">
                <a:solidFill>
                  <a:srgbClr val="FF0000"/>
                </a:solidFill>
              </a:rPr>
              <a:t>1) </a:t>
            </a:r>
            <a:r>
              <a:rPr lang="en-US" sz="2800" b="1" u="sng" dirty="0">
                <a:solidFill>
                  <a:srgbClr val="FF0000"/>
                </a:solidFill>
              </a:rPr>
              <a:t>Reproduction</a:t>
            </a:r>
            <a:r>
              <a:rPr lang="en-US" sz="2800" b="1" dirty="0">
                <a:solidFill>
                  <a:srgbClr val="FF0000"/>
                </a:solidFill>
              </a:rPr>
              <a:t> :-</a:t>
            </a:r>
            <a:endParaRPr lang="en-US" sz="2800" dirty="0">
              <a:solidFill>
                <a:srgbClr val="FF0000"/>
              </a:solidFill>
            </a:endParaRPr>
          </a:p>
          <a:p>
            <a:br>
              <a:rPr lang="en-US" sz="2800" dirty="0"/>
            </a:br>
            <a:r>
              <a:rPr lang="en-US" sz="2800" b="1" i="1" dirty="0"/>
              <a:t>       </a:t>
            </a:r>
            <a:r>
              <a:rPr lang="en-US" sz="2800" b="1" dirty="0"/>
              <a:t>Reproduction is the process by which living organisms </a:t>
            </a:r>
            <a:endParaRPr lang="en-US" sz="2800" dirty="0"/>
          </a:p>
          <a:p>
            <a:r>
              <a:rPr lang="en-US" sz="2800" b="1" dirty="0"/>
              <a:t>produce new individuals of the same species.</a:t>
            </a:r>
            <a:endParaRPr lang="en-US" sz="2800" dirty="0"/>
          </a:p>
          <a:p>
            <a:r>
              <a:rPr lang="en-US" sz="2800" b="1" dirty="0"/>
              <a:t>    Reproduction is necessary for the survival and increase </a:t>
            </a:r>
            <a:endParaRPr lang="en-US" sz="2800" dirty="0"/>
          </a:p>
          <a:p>
            <a:r>
              <a:rPr lang="en-US" sz="2800" b="1" dirty="0"/>
              <a:t>in the population of a species. If organisms do not </a:t>
            </a:r>
            <a:endParaRPr lang="en-US" sz="2800" dirty="0"/>
          </a:p>
          <a:p>
            <a:r>
              <a:rPr lang="en-US" sz="2800" b="1" dirty="0"/>
              <a:t>reproduce, their population decreases and species will </a:t>
            </a:r>
            <a:endParaRPr lang="en-US" sz="2800" dirty="0"/>
          </a:p>
          <a:p>
            <a:r>
              <a:rPr lang="en-US" sz="2800" b="1" dirty="0"/>
              <a:t>become extinct.</a:t>
            </a:r>
            <a:endParaRPr lang="en-US" sz="2800" dirty="0"/>
          </a:p>
          <a:p>
            <a:br>
              <a:rPr lang="en-US" sz="2800" dirty="0"/>
            </a:br>
            <a:r>
              <a:rPr lang="en-US" sz="2800" b="1" dirty="0">
                <a:solidFill>
                  <a:srgbClr val="FF0000"/>
                </a:solidFill>
              </a:rPr>
              <a:t>2) </a:t>
            </a:r>
            <a:r>
              <a:rPr lang="en-US" sz="2800" b="1" u="sng" dirty="0">
                <a:solidFill>
                  <a:srgbClr val="FF0000"/>
                </a:solidFill>
              </a:rPr>
              <a:t>Do organisms create carbon copies of  </a:t>
            </a:r>
            <a:endParaRPr lang="en-US" sz="2800" dirty="0">
              <a:solidFill>
                <a:srgbClr val="FF0000"/>
              </a:solidFill>
            </a:endParaRPr>
          </a:p>
          <a:p>
            <a:r>
              <a:rPr lang="en-US" sz="2800" b="1" dirty="0">
                <a:solidFill>
                  <a:srgbClr val="FF0000"/>
                </a:solidFill>
              </a:rPr>
              <a:t>    </a:t>
            </a:r>
            <a:r>
              <a:rPr lang="en-US" sz="2800" b="1" u="sng" dirty="0">
                <a:solidFill>
                  <a:srgbClr val="FF0000"/>
                </a:solidFill>
              </a:rPr>
              <a:t>themselves</a:t>
            </a:r>
            <a:r>
              <a:rPr lang="en-US" sz="2800" b="1" dirty="0">
                <a:solidFill>
                  <a:srgbClr val="FF0000"/>
                </a:solidFill>
              </a:rPr>
              <a:t> ?</a:t>
            </a:r>
            <a:endParaRPr lang="en-US" sz="2800" dirty="0">
              <a:solidFill>
                <a:srgbClr val="FF0000"/>
              </a:solidFill>
            </a:endParaRPr>
          </a:p>
          <a:p>
            <a:r>
              <a:rPr lang="en-US" sz="2800" b="1" dirty="0"/>
              <a:t>         The DNA (</a:t>
            </a:r>
            <a:r>
              <a:rPr lang="en-US" sz="2800" b="1" dirty="0" err="1"/>
              <a:t>Deoxyribo</a:t>
            </a:r>
            <a:r>
              <a:rPr lang="en-US" sz="2800" b="1" dirty="0"/>
              <a:t> nucleic acid) molecules in the </a:t>
            </a:r>
            <a:endParaRPr lang="en-US" sz="2800" dirty="0"/>
          </a:p>
          <a:p>
            <a:r>
              <a:rPr lang="en-US" sz="2800" b="1" dirty="0"/>
              <a:t>chromosomes in the nucleus is responsible for the transfer </a:t>
            </a:r>
            <a:endParaRPr lang="en-US" sz="2800" dirty="0"/>
          </a:p>
          <a:p>
            <a:r>
              <a:rPr lang="en-US" sz="2800" b="1" dirty="0"/>
              <a:t>of characters from the parents to the off springs. During </a:t>
            </a:r>
            <a:endParaRPr lang="en-US" sz="2800" dirty="0"/>
          </a:p>
          <a:p>
            <a:r>
              <a:rPr lang="en-US" sz="2800" b="1" dirty="0"/>
              <a:t>reproduction the reproductive cells produce two copies of </a:t>
            </a:r>
            <a:endParaRPr lang="en-US" sz="2800" dirty="0"/>
          </a:p>
          <a:p>
            <a:r>
              <a:rPr lang="en-US" sz="2800" b="1" dirty="0"/>
              <a:t>the DNA which separate into two cells. The DNA copies will </a:t>
            </a:r>
            <a:endParaRPr lang="en-US" sz="2800" dirty="0"/>
          </a:p>
          <a:p>
            <a:r>
              <a:rPr lang="en-US" sz="2800" b="1" dirty="0"/>
              <a:t>be similar but not identical to each other. So the new </a:t>
            </a:r>
            <a:endParaRPr lang="en-US" sz="2800" dirty="0"/>
          </a:p>
          <a:p>
            <a:r>
              <a:rPr lang="en-US" sz="2800" b="1" dirty="0"/>
              <a:t>individuals have slight variations from their parents. This is </a:t>
            </a:r>
            <a:endParaRPr lang="en-US" sz="2800" dirty="0"/>
          </a:p>
          <a:p>
            <a:r>
              <a:rPr lang="en-US" sz="2800" b="1" dirty="0"/>
              <a:t>the basis for variations and evolution of new species</a:t>
            </a:r>
            <a:r>
              <a:rPr lang="en-US" sz="2800" b="1" i="1" dirty="0"/>
              <a:t>.   </a:t>
            </a:r>
            <a:endParaRPr lang="en-US" sz="2800" dirty="0"/>
          </a:p>
          <a:p>
            <a:br>
              <a:rPr lang="en-US" sz="2800" dirty="0"/>
            </a:b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8" name="Rectangle 7"/>
          <p:cNvSpPr/>
          <p:nvPr/>
        </p:nvSpPr>
        <p:spPr>
          <a:xfrm>
            <a:off x="2183362" y="1005487"/>
            <a:ext cx="13454743" cy="8402300"/>
          </a:xfrm>
          <a:prstGeom prst="rect">
            <a:avLst/>
          </a:prstGeom>
        </p:spPr>
        <p:txBody>
          <a:bodyPr wrap="square">
            <a:spAutoFit/>
          </a:bodyPr>
          <a:lstStyle/>
          <a:p>
            <a:r>
              <a:rPr lang="en-US" sz="3600" b="1" dirty="0">
                <a:solidFill>
                  <a:srgbClr val="FF0000"/>
                </a:solidFill>
              </a:rPr>
              <a:t>3) </a:t>
            </a:r>
            <a:r>
              <a:rPr lang="en-US" sz="3600" b="1" u="sng" dirty="0">
                <a:solidFill>
                  <a:srgbClr val="FF0000"/>
                </a:solidFill>
              </a:rPr>
              <a:t>The importance of variation</a:t>
            </a:r>
            <a:r>
              <a:rPr lang="en-US" sz="3600" b="1" dirty="0">
                <a:solidFill>
                  <a:srgbClr val="FF0000"/>
                </a:solidFill>
              </a:rPr>
              <a:t> :-</a:t>
            </a:r>
            <a:endParaRPr lang="en-US" sz="3600" dirty="0">
              <a:solidFill>
                <a:srgbClr val="FF0000"/>
              </a:solidFill>
            </a:endParaRPr>
          </a:p>
          <a:p>
            <a:br>
              <a:rPr lang="en-US" sz="3600" dirty="0"/>
            </a:br>
            <a:r>
              <a:rPr lang="en-US" sz="3600" b="1" dirty="0"/>
              <a:t>    DNA copying during reproduction is important for maintaining the body designs of different organisms to survive in the existing environment. But the environment is constantly changing due to changes in temperature, climate, water levels etc. If organisms cannot adjust themselves to the changes in the environment then their species will become extinct.</a:t>
            </a:r>
            <a:endParaRPr lang="en-US" sz="3600" dirty="0"/>
          </a:p>
          <a:p>
            <a:r>
              <a:rPr lang="en-US" sz="3600" b="1" dirty="0"/>
              <a:t>     If there are variations in some individuals of a species they may be able to survive the changes in the environment. </a:t>
            </a:r>
            <a:endParaRPr lang="en-US" sz="3600" dirty="0"/>
          </a:p>
          <a:p>
            <a:r>
              <a:rPr lang="en-US" sz="3600" b="1" dirty="0"/>
              <a:t>     So variations in species is necessary for the survival of different species and for the evolution of new species.</a:t>
            </a:r>
            <a:r>
              <a:rPr lang="en-US" sz="3600" dirty="0"/>
              <a:t>   </a:t>
            </a:r>
          </a:p>
          <a:p>
            <a:br>
              <a:rPr lang="en-US" sz="3600" dirty="0"/>
            </a:b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337" name="Rectangle 1"/>
          <p:cNvSpPr>
            <a:spLocks noChangeArrowheads="1"/>
          </p:cNvSpPr>
          <p:nvPr/>
        </p:nvSpPr>
        <p:spPr bwMode="auto">
          <a:xfrm>
            <a:off x="2164703" y="709129"/>
            <a:ext cx="12876244" cy="89562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3300"/>
                </a:solidFill>
                <a:effectLst/>
                <a:latin typeface="Times New Roman" pitchFamily="18" charset="0"/>
                <a:cs typeface="Times New Roman" pitchFamily="18" charset="0"/>
              </a:rPr>
              <a:t>4) </a:t>
            </a:r>
            <a:r>
              <a:rPr kumimoji="0" lang="en-US" sz="2400" b="1" i="0" u="sng" strike="noStrike" cap="none" normalizeH="0" baseline="0" dirty="0">
                <a:ln>
                  <a:noFill/>
                </a:ln>
                <a:solidFill>
                  <a:srgbClr val="FF3300"/>
                </a:solidFill>
                <a:effectLst/>
                <a:latin typeface="Times New Roman" pitchFamily="18" charset="0"/>
                <a:cs typeface="Times New Roman" pitchFamily="18" charset="0"/>
              </a:rPr>
              <a:t>Types of reproduction</a:t>
            </a:r>
            <a:r>
              <a:rPr kumimoji="0" lang="en-US" sz="2400" b="1" i="0" u="none" strike="noStrike" cap="none" normalizeH="0" baseline="0" dirty="0">
                <a:ln>
                  <a:noFill/>
                </a:ln>
                <a:solidFill>
                  <a:srgbClr val="FF3300"/>
                </a:solidFill>
                <a:effectLst/>
                <a:latin typeface="Times New Roman" pitchFamily="18" charset="0"/>
                <a:cs typeface="Times New Roman" pitchFamily="18" charset="0"/>
              </a:rPr>
              <a:t>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2400" b="0" i="0" u="none" strike="noStrike" cap="none" normalizeH="0" baseline="0" dirty="0">
                <a:ln>
                  <a:noFill/>
                </a:ln>
                <a:solidFill>
                  <a:schemeClr val="tx1"/>
                </a:solidFill>
                <a:effectLst/>
                <a:latin typeface="Arial" pitchFamily="34" charset="0"/>
                <a:cs typeface="Arial" pitchFamily="34" charset="0"/>
              </a:rPr>
            </a:b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Arial" pitchFamily="34" charset="0"/>
                <a:cs typeface="Arial" pitchFamily="34" charset="0"/>
              </a:rPr>
              <a:t>    There are two main types of reproduction in living organisms. They are </a:t>
            </a:r>
            <a:r>
              <a:rPr kumimoji="0" lang="en-US" sz="2400" b="1" i="0" u="none" strike="noStrike" cap="none" normalizeH="0" baseline="0" dirty="0">
                <a:ln>
                  <a:noFill/>
                </a:ln>
                <a:solidFill>
                  <a:srgbClr val="FF3300"/>
                </a:solidFill>
                <a:effectLst/>
                <a:latin typeface="Arial" pitchFamily="34" charset="0"/>
                <a:cs typeface="Arial" pitchFamily="34" charset="0"/>
              </a:rPr>
              <a:t>asexual reproduction</a:t>
            </a:r>
            <a:r>
              <a:rPr kumimoji="0" lang="en-US" sz="2400" b="1" i="0" u="none" strike="noStrike" cap="none" normalizeH="0" baseline="0" dirty="0">
                <a:ln>
                  <a:noFill/>
                </a:ln>
                <a:solidFill>
                  <a:srgbClr val="0000FF"/>
                </a:solidFill>
                <a:effectLst/>
                <a:latin typeface="Arial" pitchFamily="34" charset="0"/>
                <a:cs typeface="Arial" pitchFamily="34" charset="0"/>
              </a:rPr>
              <a:t> and </a:t>
            </a:r>
            <a:r>
              <a:rPr kumimoji="0" lang="en-US" sz="2400" b="1" i="0" u="none" strike="noStrike" cap="none" normalizeH="0" baseline="0" dirty="0">
                <a:ln>
                  <a:noFill/>
                </a:ln>
                <a:solidFill>
                  <a:srgbClr val="FF3300"/>
                </a:solidFill>
                <a:effectLst/>
                <a:latin typeface="Arial" pitchFamily="34" charset="0"/>
                <a:cs typeface="Arial" pitchFamily="34" charset="0"/>
              </a:rPr>
              <a:t>sexual reproduction.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Arial" pitchFamily="34" charset="0"/>
                <a:cs typeface="Arial" pitchFamily="34" charset="0"/>
              </a:rPr>
              <a:t> </a:t>
            </a:r>
            <a:r>
              <a:rPr kumimoji="0" lang="en-US" sz="2400" b="1" i="0" u="none" strike="noStrike" cap="none" normalizeH="0" baseline="0" dirty="0">
                <a:ln>
                  <a:noFill/>
                </a:ln>
                <a:solidFill>
                  <a:srgbClr val="FF3300"/>
                </a:solidFill>
                <a:effectLst/>
                <a:latin typeface="Arial" pitchFamily="34" charset="0"/>
                <a:cs typeface="Arial" pitchFamily="34" charset="0"/>
              </a:rPr>
              <a:t> </a:t>
            </a:r>
            <a:r>
              <a:rPr kumimoji="0" lang="en-US" sz="2400" b="1" i="0" u="sng" strike="noStrike" cap="none" normalizeH="0" baseline="0" dirty="0">
                <a:ln>
                  <a:noFill/>
                </a:ln>
                <a:solidFill>
                  <a:srgbClr val="FF3300"/>
                </a:solidFill>
                <a:effectLst/>
                <a:latin typeface="Arial" pitchFamily="34" charset="0"/>
                <a:cs typeface="Arial" pitchFamily="34" charset="0"/>
              </a:rPr>
              <a:t>Asexual reproduction :-</a:t>
            </a:r>
            <a:r>
              <a:rPr kumimoji="0" lang="en-US" sz="2400" b="1" i="0" u="none" strike="noStrike" cap="none" normalizeH="0" baseline="0" dirty="0">
                <a:ln>
                  <a:noFill/>
                </a:ln>
                <a:solidFill>
                  <a:srgbClr val="0000FF"/>
                </a:solidFill>
                <a:effectLst/>
                <a:latin typeface="Arial" pitchFamily="34" charset="0"/>
                <a:cs typeface="Arial" pitchFamily="34" charset="0"/>
              </a:rPr>
              <a:t> is reproduction in which new individuals are produced from a single parent.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3300"/>
                </a:solidFill>
                <a:effectLst/>
                <a:latin typeface="Arial" pitchFamily="34" charset="0"/>
                <a:cs typeface="Arial" pitchFamily="34" charset="0"/>
              </a:rPr>
              <a:t> </a:t>
            </a:r>
            <a:r>
              <a:rPr kumimoji="0" lang="en-US" sz="2400" b="1" i="0" u="sng" strike="noStrike" cap="none" normalizeH="0" baseline="0" dirty="0">
                <a:ln>
                  <a:noFill/>
                </a:ln>
                <a:solidFill>
                  <a:srgbClr val="FF3300"/>
                </a:solidFill>
                <a:effectLst/>
                <a:latin typeface="Arial" pitchFamily="34" charset="0"/>
                <a:cs typeface="Arial" pitchFamily="34" charset="0"/>
              </a:rPr>
              <a:t>Sexual reproduction :-</a:t>
            </a:r>
            <a:r>
              <a:rPr kumimoji="0" lang="en-US" sz="2400" b="1" i="0" u="none" strike="noStrike" cap="none" normalizeH="0" baseline="0" dirty="0">
                <a:ln>
                  <a:noFill/>
                </a:ln>
                <a:solidFill>
                  <a:srgbClr val="0000FF"/>
                </a:solidFill>
                <a:effectLst/>
                <a:latin typeface="Arial" pitchFamily="34" charset="0"/>
                <a:cs typeface="Arial" pitchFamily="34" charset="0"/>
              </a:rPr>
              <a:t> is reproduction in which two individuals are involved to produce a new individual.</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Arial" pitchFamily="34" charset="0"/>
                <a:cs typeface="Arial" pitchFamily="34" charset="0"/>
              </a:rPr>
              <a:t>    Asexual reproduction is of different types. They are:- </a:t>
            </a:r>
            <a:r>
              <a:rPr kumimoji="0" lang="en-US" sz="2400" b="1" i="0" u="none" strike="noStrike" cap="none" normalizeH="0" baseline="0" dirty="0">
                <a:ln>
                  <a:noFill/>
                </a:ln>
                <a:solidFill>
                  <a:srgbClr val="FF3300"/>
                </a:solidFill>
                <a:effectLst/>
                <a:latin typeface="Arial" pitchFamily="34" charset="0"/>
                <a:cs typeface="Arial" pitchFamily="34" charset="0"/>
              </a:rPr>
              <a:t>fission, budding, regeneration, fragmentation, spore formation, vegetative propagation etc.</a:t>
            </a:r>
            <a:r>
              <a:rPr kumimoji="0" lang="en-US" sz="2400" b="0" i="0" u="none" strike="noStrike" cap="none" normalizeH="0" baseline="0" dirty="0">
                <a:ln>
                  <a:noFill/>
                </a:ln>
                <a:solidFill>
                  <a:srgbClr val="FF3300"/>
                </a:solidFill>
                <a:effectLst/>
                <a:latin typeface="Arial" pitchFamily="34" charset="0"/>
                <a:cs typeface="Arial" pitchFamily="34" charset="0"/>
              </a:rPr>
              <a:t>   </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148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115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209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216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312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161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21000" b="0" i="0" u="none" strike="noStrike" cap="none" normalizeH="0" baseline="0" dirty="0">
                <a:ln>
                  <a:noFill/>
                </a:ln>
                <a:solidFill>
                  <a:schemeClr val="tx1"/>
                </a:solidFill>
                <a:effectLst/>
                <a:latin typeface="Arial"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14338" name="Picture 2" descr="https://lh3.googleusercontent.com/8ePFIV38Y-E7rtJThbWb20rh_Rby7tcIGcTzWA7M17PFyYsWSBBUWce7ZVk80e2F5tenwX_qPV6KLUC7kzs9urROe4NgeV1akRWsfz6IpxK1zzCW1QxvQQPLtjYDLMk_hTW52j-vQtFR=s2048"/>
          <p:cNvPicPr>
            <a:picLocks noChangeAspect="1" noChangeArrowheads="1"/>
          </p:cNvPicPr>
          <p:nvPr/>
        </p:nvPicPr>
        <p:blipFill>
          <a:blip r:embed="rId3"/>
          <a:srcRect/>
          <a:stretch>
            <a:fillRect/>
          </a:stretch>
        </p:blipFill>
        <p:spPr bwMode="auto">
          <a:xfrm>
            <a:off x="1368554" y="5276751"/>
            <a:ext cx="3752850" cy="2362201"/>
          </a:xfrm>
          <a:prstGeom prst="rect">
            <a:avLst/>
          </a:prstGeom>
          <a:noFill/>
        </p:spPr>
      </p:pic>
      <p:pic>
        <p:nvPicPr>
          <p:cNvPr id="14339" name="Picture 3" descr="https://lh6.googleusercontent.com/sOBpeHgSt3TDnVf2cHi0bupFsU1KocgBTRMAFsco5CyjrNxtgkSXQpSmIehPskN7AsFqOfm64wn73YEtnAOljoimE9QfDvfAIjSMUFttQoMZkp9dgc6SQHP_8FMmwcCTlnv40fVM2KXU=s2048"/>
          <p:cNvPicPr>
            <a:picLocks noChangeAspect="1" noChangeArrowheads="1"/>
          </p:cNvPicPr>
          <p:nvPr/>
        </p:nvPicPr>
        <p:blipFill>
          <a:blip r:embed="rId4"/>
          <a:srcRect/>
          <a:stretch>
            <a:fillRect/>
          </a:stretch>
        </p:blipFill>
        <p:spPr bwMode="auto">
          <a:xfrm>
            <a:off x="1581117" y="7702712"/>
            <a:ext cx="4362450" cy="1838326"/>
          </a:xfrm>
          <a:prstGeom prst="rect">
            <a:avLst/>
          </a:prstGeom>
          <a:noFill/>
        </p:spPr>
      </p:pic>
      <p:pic>
        <p:nvPicPr>
          <p:cNvPr id="14340" name="Picture 4" descr="https://lh3.googleusercontent.com/yuXQYN8uoPjpOlOMxU4Vz_fs8DBDtS2NXGgnSrTEMhbpzIyxWrSqs16l_6zUGAGA2Enu1c5z4XCxgJGvqTJc84dp5aN-2czFYCY7cbuG0N63-pToMIsZpodxDzFf-KJcDMNG_L9mMwrB=s2048"/>
          <p:cNvPicPr>
            <a:picLocks noChangeAspect="1" noChangeArrowheads="1"/>
          </p:cNvPicPr>
          <p:nvPr/>
        </p:nvPicPr>
        <p:blipFill>
          <a:blip r:embed="rId5"/>
          <a:srcRect/>
          <a:stretch>
            <a:fillRect/>
          </a:stretch>
        </p:blipFill>
        <p:spPr bwMode="auto">
          <a:xfrm>
            <a:off x="9086300" y="7424640"/>
            <a:ext cx="1850528" cy="2167230"/>
          </a:xfrm>
          <a:prstGeom prst="rect">
            <a:avLst/>
          </a:prstGeom>
          <a:noFill/>
        </p:spPr>
      </p:pic>
      <p:pic>
        <p:nvPicPr>
          <p:cNvPr id="14341" name="Picture 5" descr="https://lh5.googleusercontent.com/E-LQltUZjzWVnkEyZnEamSnMnsjPutIhwYOuzNiP2gezBf0cZNl-RRrVCk7AhI7DzdIUag9iK0QyXYug80WoAnC0-YwfHF2DUbbOGkUJYVxPUb__ys-6qkK0f_sojv85N6BI_Wr_L8Ot=s2048"/>
          <p:cNvPicPr>
            <a:picLocks noChangeAspect="1" noChangeArrowheads="1"/>
          </p:cNvPicPr>
          <p:nvPr/>
        </p:nvPicPr>
        <p:blipFill>
          <a:blip r:embed="rId6"/>
          <a:srcRect/>
          <a:stretch>
            <a:fillRect/>
          </a:stretch>
        </p:blipFill>
        <p:spPr bwMode="auto">
          <a:xfrm>
            <a:off x="5260003" y="5108801"/>
            <a:ext cx="3436127" cy="2459257"/>
          </a:xfrm>
          <a:prstGeom prst="rect">
            <a:avLst/>
          </a:prstGeom>
          <a:noFill/>
        </p:spPr>
      </p:pic>
      <p:pic>
        <p:nvPicPr>
          <p:cNvPr id="14342" name="Picture 6" descr="https://lh4.googleusercontent.com/qHTHgngA5Rh-qgRGl6pvBPP6tFO-PF4xZbohoTOe0BrwR9Z-Y2aO2M9A_beXmsRnvH4o5i8QmrPdV96c0X8OzU_iv_n4KTtth1fosVs4dPaJbdBpo-bUgGnzIGii0bteqHAECbhmEq1u=s2048"/>
          <p:cNvPicPr>
            <a:picLocks noChangeAspect="1" noChangeArrowheads="1"/>
          </p:cNvPicPr>
          <p:nvPr/>
        </p:nvPicPr>
        <p:blipFill>
          <a:blip r:embed="rId7"/>
          <a:srcRect/>
          <a:stretch>
            <a:fillRect/>
          </a:stretch>
        </p:blipFill>
        <p:spPr bwMode="auto">
          <a:xfrm>
            <a:off x="11758516" y="4940850"/>
            <a:ext cx="4136338" cy="4576373"/>
          </a:xfrm>
          <a:prstGeom prst="rect">
            <a:avLst/>
          </a:prstGeom>
          <a:noFill/>
        </p:spPr>
      </p:pic>
      <p:pic>
        <p:nvPicPr>
          <p:cNvPr id="14343" name="Picture 7" descr="https://lh3.googleusercontent.com/PcTp875o12m5cfmao7GD6I2hNy60_Gx3bOV0VRKUeijMq26J44EnhC8IpK85ncion-gCSO-OTzc2GQ9f2JtUEYAL5SJSjVTBrb67ZDeTj9BUsIWzg1VJLb4UzYX4abbPmxqPQqwFUoVW=s2048"/>
          <p:cNvPicPr>
            <a:picLocks noChangeAspect="1" noChangeArrowheads="1"/>
          </p:cNvPicPr>
          <p:nvPr/>
        </p:nvPicPr>
        <p:blipFill>
          <a:blip r:embed="rId8"/>
          <a:srcRect/>
          <a:stretch>
            <a:fillRect/>
          </a:stretch>
        </p:blipFill>
        <p:spPr bwMode="auto">
          <a:xfrm>
            <a:off x="8872667" y="4959510"/>
            <a:ext cx="2777543" cy="2243721"/>
          </a:xfrm>
          <a:prstGeom prst="rect">
            <a:avLst/>
          </a:prstGeom>
          <a:noFill/>
        </p:spPr>
      </p:pic>
      <p:pic>
        <p:nvPicPr>
          <p:cNvPr id="14344" name="Picture 8" descr="https://lh3.googleusercontent.com/t_0BTnuuX8psS4jM45kqMAbRhqqwn2OTwPvnQv6zvnNCGxkBo-BQD7t2ORzSp6Z4AM4Agt3tzrIP9doXL2lhmFWazzjHoRqqVHrvecnwU9JQwdjud9de_-acAoAqxMxO_m5guI4OHAIn=s2048"/>
          <p:cNvPicPr>
            <a:picLocks noChangeAspect="1" noChangeArrowheads="1"/>
          </p:cNvPicPr>
          <p:nvPr/>
        </p:nvPicPr>
        <p:blipFill>
          <a:blip r:embed="rId9"/>
          <a:srcRect/>
          <a:stretch>
            <a:fillRect/>
          </a:stretch>
        </p:blipFill>
        <p:spPr bwMode="auto">
          <a:xfrm>
            <a:off x="6593343" y="7628067"/>
            <a:ext cx="1532141" cy="224372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289" name="Rectangle 1"/>
          <p:cNvSpPr>
            <a:spLocks noChangeArrowheads="1"/>
          </p:cNvSpPr>
          <p:nvPr/>
        </p:nvSpPr>
        <p:spPr bwMode="auto">
          <a:xfrm>
            <a:off x="1660849" y="429209"/>
            <a:ext cx="13977257"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a:ln>
                  <a:noFill/>
                </a:ln>
                <a:solidFill>
                  <a:srgbClr val="FF3300"/>
                </a:solidFill>
                <a:effectLst/>
                <a:latin typeface="Times New Roman" pitchFamily="18" charset="0"/>
                <a:cs typeface="Times New Roman" pitchFamily="18" charset="0"/>
              </a:rPr>
              <a:t>i</a:t>
            </a:r>
            <a:r>
              <a:rPr kumimoji="0" lang="en-US" sz="3200" b="1" i="0" u="none" strike="noStrike" cap="none" normalizeH="0" baseline="0" dirty="0">
                <a:ln>
                  <a:noFill/>
                </a:ln>
                <a:solidFill>
                  <a:srgbClr val="FF3300"/>
                </a:solidFill>
                <a:effectLst/>
                <a:latin typeface="Times New Roman" pitchFamily="18" charset="0"/>
                <a:cs typeface="Times New Roman" pitchFamily="18" charset="0"/>
              </a:rPr>
              <a:t>) </a:t>
            </a:r>
            <a:r>
              <a:rPr kumimoji="0" lang="en-US" sz="3200" b="1" i="0" u="sng" strike="noStrike" cap="none" normalizeH="0" baseline="0" dirty="0">
                <a:ln>
                  <a:noFill/>
                </a:ln>
                <a:solidFill>
                  <a:srgbClr val="FF3300"/>
                </a:solidFill>
                <a:effectLst/>
                <a:latin typeface="Times New Roman" pitchFamily="18" charset="0"/>
                <a:cs typeface="Times New Roman" pitchFamily="18" charset="0"/>
              </a:rPr>
              <a:t>Fission </a:t>
            </a:r>
            <a:r>
              <a:rPr kumimoji="0" lang="en-US" sz="3200" b="1" i="0" u="none" strike="noStrike" cap="none" normalizeH="0" baseline="0" dirty="0">
                <a:ln>
                  <a:noFill/>
                </a:ln>
                <a:solidFill>
                  <a:srgbClr val="FF3300"/>
                </a:solidFill>
                <a:effectLst/>
                <a:latin typeface="Times New Roman" pitchFamily="18" charset="0"/>
                <a:cs typeface="Times New Roman" pitchFamily="18" charset="0"/>
              </a:rPr>
              <a:t>:-</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3200" b="0" i="0" u="none" strike="noStrike" cap="none" normalizeH="0" baseline="0" dirty="0">
                <a:ln>
                  <a:noFill/>
                </a:ln>
                <a:solidFill>
                  <a:schemeClr val="tx1"/>
                </a:solidFill>
                <a:effectLst/>
                <a:latin typeface="Arial" pitchFamily="34" charset="0"/>
                <a:cs typeface="Arial" pitchFamily="34" charset="0"/>
              </a:rPr>
            </a:br>
            <a:r>
              <a:rPr kumimoji="0" lang="en-US" sz="3200" b="1" i="0" u="none" strike="noStrike" cap="none" normalizeH="0" baseline="0" dirty="0">
                <a:ln>
                  <a:noFill/>
                </a:ln>
                <a:solidFill>
                  <a:srgbClr val="FF3300"/>
                </a:solidFill>
                <a:effectLst/>
                <a:latin typeface="Arial" pitchFamily="34" charset="0"/>
                <a:cs typeface="Arial" pitchFamily="34" charset="0"/>
              </a:rPr>
              <a:t>     </a:t>
            </a:r>
            <a:r>
              <a:rPr kumimoji="0" lang="en-US" sz="3200" b="1" i="0" u="none" strike="noStrike" cap="none" normalizeH="0" baseline="0" dirty="0">
                <a:ln>
                  <a:noFill/>
                </a:ln>
                <a:solidFill>
                  <a:srgbClr val="0000FF"/>
                </a:solidFill>
                <a:effectLst/>
                <a:latin typeface="Arial" pitchFamily="34" charset="0"/>
                <a:cs typeface="Arial" pitchFamily="34" charset="0"/>
              </a:rPr>
              <a:t>Fission</a:t>
            </a:r>
            <a:r>
              <a:rPr kumimoji="0" lang="en-US" sz="3200" b="1" i="0" u="none" strike="noStrike" cap="none" normalizeH="0" baseline="0" dirty="0">
                <a:ln>
                  <a:noFill/>
                </a:ln>
                <a:solidFill>
                  <a:srgbClr val="000000"/>
                </a:solidFill>
                <a:effectLst/>
                <a:latin typeface="Arial" pitchFamily="34" charset="0"/>
                <a:cs typeface="Arial" pitchFamily="34" charset="0"/>
              </a:rPr>
              <a:t> </a:t>
            </a:r>
            <a:r>
              <a:rPr kumimoji="0" lang="en-US" sz="3200" b="1" i="0" u="none" strike="noStrike" cap="none" normalizeH="0" baseline="0" dirty="0">
                <a:ln>
                  <a:noFill/>
                </a:ln>
                <a:solidFill>
                  <a:srgbClr val="0000FF"/>
                </a:solidFill>
                <a:effectLst/>
                <a:latin typeface="Arial" pitchFamily="34" charset="0"/>
                <a:cs typeface="Arial" pitchFamily="34" charset="0"/>
              </a:rPr>
              <a:t>is an asexual reproduction by which a unicellular organism divides and forms two or more new individuals. Fission is of two types. They are</a:t>
            </a:r>
            <a:r>
              <a:rPr kumimoji="0" lang="en-US" sz="3200" b="1" i="0" u="none" strike="noStrike" cap="none" normalizeH="0" baseline="0" dirty="0">
                <a:ln>
                  <a:noFill/>
                </a:ln>
                <a:solidFill>
                  <a:srgbClr val="000000"/>
                </a:solidFill>
                <a:effectLst/>
                <a:latin typeface="Arial" pitchFamily="34" charset="0"/>
                <a:cs typeface="Arial" pitchFamily="34" charset="0"/>
              </a:rPr>
              <a:t> </a:t>
            </a:r>
            <a:r>
              <a:rPr kumimoji="0" lang="en-US" sz="3200" b="1" i="0" u="none" strike="noStrike" cap="none" normalizeH="0" baseline="0" dirty="0">
                <a:ln>
                  <a:noFill/>
                </a:ln>
                <a:solidFill>
                  <a:srgbClr val="FF3300"/>
                </a:solidFill>
                <a:effectLst/>
                <a:latin typeface="Arial" pitchFamily="34" charset="0"/>
                <a:cs typeface="Arial" pitchFamily="34" charset="0"/>
              </a:rPr>
              <a:t>binary fission and multiple fission.</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a:ln>
                  <a:noFill/>
                </a:ln>
                <a:solidFill>
                  <a:srgbClr val="FF3300"/>
                </a:solidFill>
                <a:effectLst/>
                <a:latin typeface="Arial" pitchFamily="34" charset="0"/>
                <a:cs typeface="Arial" pitchFamily="34" charset="0"/>
              </a:rPr>
              <a:t>i</a:t>
            </a:r>
            <a:r>
              <a:rPr kumimoji="0" lang="en-US" sz="3200" b="1" i="0" u="none" strike="noStrike" cap="none" normalizeH="0" baseline="0" dirty="0">
                <a:ln>
                  <a:noFill/>
                </a:ln>
                <a:solidFill>
                  <a:srgbClr val="FF3300"/>
                </a:solidFill>
                <a:effectLst/>
                <a:latin typeface="Arial" pitchFamily="34" charset="0"/>
                <a:cs typeface="Arial" pitchFamily="34" charset="0"/>
              </a:rPr>
              <a:t>) </a:t>
            </a:r>
            <a:r>
              <a:rPr kumimoji="0" lang="en-US" sz="3200" b="1" i="0" u="sng" strike="noStrike" cap="none" normalizeH="0" baseline="0" dirty="0">
                <a:ln>
                  <a:noFill/>
                </a:ln>
                <a:solidFill>
                  <a:srgbClr val="FF3300"/>
                </a:solidFill>
                <a:effectLst/>
                <a:latin typeface="Arial" pitchFamily="34" charset="0"/>
                <a:cs typeface="Arial" pitchFamily="34" charset="0"/>
              </a:rPr>
              <a:t>Binary fission</a:t>
            </a:r>
            <a:r>
              <a:rPr kumimoji="0" lang="en-US" sz="3200" b="1" i="0" u="none" strike="noStrike" cap="none" normalizeH="0" baseline="0" dirty="0">
                <a:ln>
                  <a:noFill/>
                </a:ln>
                <a:solidFill>
                  <a:srgbClr val="FF3300"/>
                </a:solidFill>
                <a:effectLst/>
                <a:latin typeface="Arial" pitchFamily="34" charset="0"/>
                <a:cs typeface="Arial" pitchFamily="34" charset="0"/>
              </a:rPr>
              <a:t> :-</a:t>
            </a:r>
            <a:r>
              <a:rPr kumimoji="0" lang="en-US" sz="3200" b="1" i="0" u="none" strike="noStrike" cap="none" normalizeH="0" baseline="0" dirty="0">
                <a:ln>
                  <a:noFill/>
                </a:ln>
                <a:solidFill>
                  <a:srgbClr val="000000"/>
                </a:solidFill>
                <a:effectLst/>
                <a:latin typeface="Arial" pitchFamily="34" charset="0"/>
                <a:cs typeface="Arial" pitchFamily="34" charset="0"/>
              </a:rPr>
              <a:t> </a:t>
            </a:r>
            <a:r>
              <a:rPr kumimoji="0" lang="en-US" sz="3200" b="1" i="0" u="none" strike="noStrike" cap="none" normalizeH="0" baseline="0" dirty="0">
                <a:ln>
                  <a:noFill/>
                </a:ln>
                <a:solidFill>
                  <a:srgbClr val="0000FF"/>
                </a:solidFill>
                <a:effectLst/>
                <a:latin typeface="Arial" pitchFamily="34" charset="0"/>
                <a:cs typeface="Arial" pitchFamily="34" charset="0"/>
              </a:rPr>
              <a:t>In this method an organism divides and forms two individuals. First the nucleus divides and forms two nuclei. Then the cytoplasm divides and forms two daughter cells. </a:t>
            </a:r>
            <a:r>
              <a:rPr kumimoji="0" lang="en-US" sz="3200" b="1" i="0" u="none" strike="noStrike" cap="none" normalizeH="0" baseline="0" dirty="0" err="1">
                <a:ln>
                  <a:noFill/>
                </a:ln>
                <a:solidFill>
                  <a:srgbClr val="0000FF"/>
                </a:solidFill>
                <a:effectLst/>
                <a:latin typeface="Arial" pitchFamily="34" charset="0"/>
                <a:cs typeface="Arial" pitchFamily="34" charset="0"/>
              </a:rPr>
              <a:t>Eg</a:t>
            </a:r>
            <a:r>
              <a:rPr kumimoji="0" lang="en-US" sz="3200" b="1" i="0" u="none" strike="noStrike" cap="none" normalizeH="0" baseline="0" dirty="0">
                <a:ln>
                  <a:noFill/>
                </a:ln>
                <a:solidFill>
                  <a:srgbClr val="0000FF"/>
                </a:solidFill>
                <a:effectLst/>
                <a:latin typeface="Arial" pitchFamily="34" charset="0"/>
                <a:cs typeface="Arial" pitchFamily="34" charset="0"/>
              </a:rPr>
              <a:t>:- Amoeba, </a:t>
            </a:r>
            <a:r>
              <a:rPr kumimoji="0" lang="en-US" sz="3200" b="1" i="0" u="none" strike="noStrike" cap="none" normalizeH="0" baseline="0" dirty="0" err="1">
                <a:ln>
                  <a:noFill/>
                </a:ln>
                <a:solidFill>
                  <a:srgbClr val="0000FF"/>
                </a:solidFill>
                <a:effectLst/>
                <a:latin typeface="Arial" pitchFamily="34" charset="0"/>
                <a:cs typeface="Arial" pitchFamily="34" charset="0"/>
              </a:rPr>
              <a:t>Paramaecium</a:t>
            </a:r>
            <a:r>
              <a:rPr kumimoji="0" lang="en-US" sz="3200" b="1" i="0" u="none" strike="noStrike" cap="none" normalizeH="0" baseline="0" dirty="0">
                <a:ln>
                  <a:noFill/>
                </a:ln>
                <a:solidFill>
                  <a:srgbClr val="0000FF"/>
                </a:solidFill>
                <a:effectLst/>
                <a:latin typeface="Arial" pitchFamily="34" charset="0"/>
                <a:cs typeface="Arial" pitchFamily="34" charset="0"/>
              </a:rPr>
              <a:t> etc.</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FF3300"/>
                </a:solidFill>
                <a:effectLst/>
                <a:latin typeface="Arial" pitchFamily="34" charset="0"/>
                <a:cs typeface="Arial" pitchFamily="34" charset="0"/>
              </a:rPr>
              <a:t>ii)</a:t>
            </a:r>
            <a:r>
              <a:rPr kumimoji="0" lang="en-US" sz="3200" b="1" i="0" u="sng" strike="noStrike" cap="none" normalizeH="0" baseline="0" dirty="0">
                <a:ln>
                  <a:noFill/>
                </a:ln>
                <a:solidFill>
                  <a:srgbClr val="FF3300"/>
                </a:solidFill>
                <a:effectLst/>
                <a:latin typeface="Arial" pitchFamily="34" charset="0"/>
                <a:cs typeface="Arial" pitchFamily="34" charset="0"/>
              </a:rPr>
              <a:t> Multiple fission</a:t>
            </a:r>
            <a:r>
              <a:rPr kumimoji="0" lang="en-US" sz="3200" b="1" i="0" u="none" strike="noStrike" cap="none" normalizeH="0" baseline="0" dirty="0">
                <a:ln>
                  <a:noFill/>
                </a:ln>
                <a:solidFill>
                  <a:srgbClr val="FF3300"/>
                </a:solidFill>
                <a:effectLst/>
                <a:latin typeface="Arial" pitchFamily="34" charset="0"/>
                <a:cs typeface="Arial" pitchFamily="34" charset="0"/>
              </a:rPr>
              <a:t> :-</a:t>
            </a:r>
            <a:r>
              <a:rPr kumimoji="0" lang="en-US" sz="3200" b="1" i="0" u="none" strike="noStrike" cap="none" normalizeH="0" baseline="0" dirty="0">
                <a:ln>
                  <a:noFill/>
                </a:ln>
                <a:solidFill>
                  <a:srgbClr val="000000"/>
                </a:solidFill>
                <a:effectLst/>
                <a:latin typeface="Arial" pitchFamily="34" charset="0"/>
                <a:cs typeface="Arial" pitchFamily="34" charset="0"/>
              </a:rPr>
              <a:t> </a:t>
            </a:r>
            <a:r>
              <a:rPr kumimoji="0" lang="en-US" sz="3200" b="1" i="0" u="none" strike="noStrike" cap="none" normalizeH="0" baseline="0" dirty="0">
                <a:ln>
                  <a:noFill/>
                </a:ln>
                <a:solidFill>
                  <a:srgbClr val="0000FF"/>
                </a:solidFill>
                <a:effectLst/>
                <a:latin typeface="Arial" pitchFamily="34" charset="0"/>
                <a:cs typeface="Arial" pitchFamily="34" charset="0"/>
              </a:rPr>
              <a:t>In this method one organism divides into many daughter cells. </a:t>
            </a:r>
            <a:r>
              <a:rPr kumimoji="0" lang="en-US" sz="3200" b="1" i="0" u="none" strike="noStrike" cap="none" normalizeH="0" baseline="0" dirty="0" err="1">
                <a:ln>
                  <a:noFill/>
                </a:ln>
                <a:solidFill>
                  <a:srgbClr val="0000FF"/>
                </a:solidFill>
                <a:effectLst/>
                <a:latin typeface="Arial" pitchFamily="34" charset="0"/>
                <a:cs typeface="Arial" pitchFamily="34" charset="0"/>
              </a:rPr>
              <a:t>Eg.Plasmodium</a:t>
            </a:r>
            <a:r>
              <a:rPr kumimoji="0" lang="en-US" sz="3200" b="1" i="0" u="none" strike="noStrike" cap="none" normalizeH="0" baseline="0" dirty="0">
                <a:ln>
                  <a:noFill/>
                </a:ln>
                <a:solidFill>
                  <a:srgbClr val="0000FF"/>
                </a:solidFill>
                <a:effectLst/>
                <a:latin typeface="Arial" pitchFamily="34" charset="0"/>
                <a:cs typeface="Arial" pitchFamily="34" charset="0"/>
              </a:rPr>
              <a:t> (Malarial parasite).  </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Arial" pitchFamily="34" charset="0"/>
                <a:cs typeface="Arial" pitchFamily="34" charset="0"/>
              </a:rPr>
              <a:t>     </a:t>
            </a:r>
          </a:p>
        </p:txBody>
      </p:sp>
      <p:pic>
        <p:nvPicPr>
          <p:cNvPr id="12290" name="Picture 2" descr="https://lh4.googleusercontent.com/smM6SQHVxKojFcCwRM8MLxeovhsmbplg5PFplIqoG1dkmrCmFC46_aYZynhhq84W_I5lbpK5DuWKGrCOGqzgwaVDZKsZgcDvgHhWgFHDAwgXEKrg-FsgR1BXrh3fuEqWxUCA1VpXLhmv=s2048"/>
          <p:cNvPicPr>
            <a:picLocks noChangeAspect="1" noChangeArrowheads="1"/>
          </p:cNvPicPr>
          <p:nvPr/>
        </p:nvPicPr>
        <p:blipFill>
          <a:blip r:embed="rId3"/>
          <a:srcRect/>
          <a:stretch>
            <a:fillRect/>
          </a:stretch>
        </p:blipFill>
        <p:spPr bwMode="auto">
          <a:xfrm>
            <a:off x="2127380" y="6743921"/>
            <a:ext cx="5486399" cy="2834461"/>
          </a:xfrm>
          <a:prstGeom prst="rect">
            <a:avLst/>
          </a:prstGeom>
          <a:noFill/>
        </p:spPr>
      </p:pic>
      <p:pic>
        <p:nvPicPr>
          <p:cNvPr id="12291" name="Picture 3" descr="https://lh6.googleusercontent.com/sOBpeHgSt3TDnVf2cHi0bupFsU1KocgBTRMAFsco5CyjrNxtgkSXQpSmIehPskN7AsFqOfm64wn73YEtnAOljoimE9QfDvfAIjSMUFttQoMZkp9dgc6SQHP_8FMmwcCTlnv40fVM2KXU=s2048"/>
          <p:cNvPicPr>
            <a:picLocks noChangeAspect="1" noChangeArrowheads="1"/>
          </p:cNvPicPr>
          <p:nvPr/>
        </p:nvPicPr>
        <p:blipFill>
          <a:blip r:embed="rId4"/>
          <a:srcRect/>
          <a:stretch>
            <a:fillRect/>
          </a:stretch>
        </p:blipFill>
        <p:spPr bwMode="auto">
          <a:xfrm>
            <a:off x="8382582" y="6896843"/>
            <a:ext cx="6247817" cy="263281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0241" name="Rectangle 1"/>
          <p:cNvSpPr>
            <a:spLocks noChangeArrowheads="1"/>
          </p:cNvSpPr>
          <p:nvPr/>
        </p:nvSpPr>
        <p:spPr bwMode="auto">
          <a:xfrm>
            <a:off x="1810139" y="671805"/>
            <a:ext cx="13604033" cy="58323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FF3300"/>
                </a:solidFill>
                <a:effectLst/>
                <a:latin typeface="Times New Roman" pitchFamily="18" charset="0"/>
                <a:cs typeface="Times New Roman" pitchFamily="18" charset="0"/>
              </a:rPr>
              <a:t>ii) </a:t>
            </a:r>
            <a:r>
              <a:rPr kumimoji="0" lang="en-US" sz="3200" b="1" i="0" u="sng" strike="noStrike" cap="none" normalizeH="0" baseline="0" dirty="0">
                <a:ln>
                  <a:noFill/>
                </a:ln>
                <a:solidFill>
                  <a:srgbClr val="FF3300"/>
                </a:solidFill>
                <a:effectLst/>
                <a:latin typeface="Times New Roman" pitchFamily="18" charset="0"/>
                <a:cs typeface="Times New Roman" pitchFamily="18" charset="0"/>
              </a:rPr>
              <a:t>Budding :-</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1800" b="0" i="0" u="none" strike="noStrike" cap="none" normalizeH="0" baseline="0" dirty="0">
                <a:ln>
                  <a:noFill/>
                </a:ln>
                <a:solidFill>
                  <a:schemeClr val="tx1"/>
                </a:solidFill>
                <a:effectLst/>
                <a:latin typeface="Arial" pitchFamily="34" charset="0"/>
                <a:cs typeface="Arial" pitchFamily="34" charset="0"/>
              </a:rPr>
            </a:br>
            <a:endParaRPr kumimoji="0" lang="en-US"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Arial" pitchFamily="34" charset="0"/>
                <a:cs typeface="Arial" pitchFamily="34" charset="0"/>
              </a:rPr>
              <a:t>    In this method a bud like projection is formed on the body of the organism. The bud then develops into a new </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FF"/>
                </a:solidFill>
                <a:effectLst/>
                <a:latin typeface="Arial" pitchFamily="34" charset="0"/>
                <a:cs typeface="Arial" pitchFamily="34" charset="0"/>
              </a:rPr>
              <a:t>individual. It then separates from the parent and forms an independent individual. </a:t>
            </a:r>
            <a:r>
              <a:rPr kumimoji="0" lang="en-US" sz="2400" b="1" i="0" u="none" strike="noStrike" cap="none" normalizeH="0" baseline="0" dirty="0" err="1">
                <a:ln>
                  <a:noFill/>
                </a:ln>
                <a:solidFill>
                  <a:srgbClr val="0000FF"/>
                </a:solidFill>
                <a:effectLst/>
                <a:latin typeface="Arial" pitchFamily="34" charset="0"/>
                <a:cs typeface="Arial" pitchFamily="34" charset="0"/>
              </a:rPr>
              <a:t>Eg</a:t>
            </a:r>
            <a:r>
              <a:rPr kumimoji="0" lang="en-US" sz="2400" b="1" i="0" u="none" strike="noStrike" cap="none" normalizeH="0" baseline="0" dirty="0">
                <a:ln>
                  <a:noFill/>
                </a:ln>
                <a:solidFill>
                  <a:srgbClr val="0000FF"/>
                </a:solidFill>
                <a:effectLst/>
                <a:latin typeface="Arial" pitchFamily="34" charset="0"/>
                <a:cs typeface="Arial" pitchFamily="34" charset="0"/>
              </a:rPr>
              <a:t>:- Hydra, Yeast etc.</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204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20900" b="0" i="0" u="none" strike="noStrike" cap="none" normalizeH="0" baseline="0" dirty="0">
                <a:ln>
                  <a:noFill/>
                </a:ln>
                <a:solidFill>
                  <a:schemeClr val="tx1"/>
                </a:solidFill>
                <a:effectLst/>
                <a:latin typeface="Arial"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10242" name="Picture 2" descr="https://lh6.googleusercontent.com/xWa_voYPgiwjiMrMoj3_rM9pLmFflEJpu8U46Ga_1L7MNQfh1BgsN_xkLs9Ziq1LuWkQ9oDIaIieS5J3qP4SdFc5ANLR4xVVWUtgWPbF9zSLhp7rbQxlQdGBYYJL62Om4bW8wALCivWZ=s2048"/>
          <p:cNvPicPr>
            <a:picLocks noChangeAspect="1" noChangeArrowheads="1"/>
          </p:cNvPicPr>
          <p:nvPr/>
        </p:nvPicPr>
        <p:blipFill>
          <a:blip r:embed="rId3"/>
          <a:srcRect/>
          <a:stretch>
            <a:fillRect/>
          </a:stretch>
        </p:blipFill>
        <p:spPr bwMode="auto">
          <a:xfrm>
            <a:off x="9392880" y="4876347"/>
            <a:ext cx="5144213" cy="5040737"/>
          </a:xfrm>
          <a:prstGeom prst="rect">
            <a:avLst/>
          </a:prstGeom>
          <a:noFill/>
        </p:spPr>
      </p:pic>
      <p:pic>
        <p:nvPicPr>
          <p:cNvPr id="10243" name="Picture 3" descr="https://lh3.googleusercontent.com/yuXQYN8uoPjpOlOMxU4Vz_fs8DBDtS2NXGgnSrTEMhbpzIyxWrSqs16l_6zUGAGA2Enu1c5z4XCxgJGvqTJc84dp5aN-2czFYCY7cbuG0N63-pToMIsZpodxDzFf-KJcDMNG_L9mMwrB=s2048"/>
          <p:cNvPicPr>
            <a:picLocks noChangeAspect="1" noChangeArrowheads="1"/>
          </p:cNvPicPr>
          <p:nvPr/>
        </p:nvPicPr>
        <p:blipFill>
          <a:blip r:embed="rId4"/>
          <a:srcRect/>
          <a:stretch>
            <a:fillRect/>
          </a:stretch>
        </p:blipFill>
        <p:spPr bwMode="auto">
          <a:xfrm>
            <a:off x="1721983" y="4596428"/>
            <a:ext cx="4324253" cy="50643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8193" name="Rectangle 1"/>
          <p:cNvSpPr>
            <a:spLocks noChangeArrowheads="1"/>
          </p:cNvSpPr>
          <p:nvPr/>
        </p:nvSpPr>
        <p:spPr bwMode="auto">
          <a:xfrm>
            <a:off x="1735495" y="335901"/>
            <a:ext cx="13902611" cy="85869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rgbClr val="FF3300"/>
                </a:solidFill>
                <a:effectLst/>
                <a:latin typeface="Times New Roman" pitchFamily="18" charset="0"/>
                <a:cs typeface="Times New Roman" pitchFamily="18" charset="0"/>
              </a:rPr>
              <a:t>iii) </a:t>
            </a:r>
            <a:r>
              <a:rPr kumimoji="0" lang="en-US" sz="4800" b="1" i="0" u="sng" strike="noStrike" cap="none" normalizeH="0" baseline="0" dirty="0">
                <a:ln>
                  <a:noFill/>
                </a:ln>
                <a:solidFill>
                  <a:srgbClr val="FF3300"/>
                </a:solidFill>
                <a:effectLst/>
                <a:latin typeface="Times New Roman" pitchFamily="18" charset="0"/>
                <a:cs typeface="Times New Roman" pitchFamily="18" charset="0"/>
              </a:rPr>
              <a:t>Regeneration :-</a:t>
            </a:r>
            <a:endParaRPr kumimoji="0" lang="en-US" sz="4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4800" b="0" i="0" u="none" strike="noStrike" cap="none" normalizeH="0" baseline="0" dirty="0">
                <a:ln>
                  <a:noFill/>
                </a:ln>
                <a:solidFill>
                  <a:schemeClr val="tx1"/>
                </a:solidFill>
                <a:effectLst/>
                <a:latin typeface="Arial" pitchFamily="34" charset="0"/>
                <a:cs typeface="Arial" pitchFamily="34" charset="0"/>
              </a:rPr>
            </a:br>
            <a:endParaRPr kumimoji="0" lang="en-US" sz="4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800" b="1" i="0" u="none" strike="noStrike" cap="none" normalizeH="0" baseline="0" dirty="0">
                <a:ln>
                  <a:noFill/>
                </a:ln>
                <a:solidFill>
                  <a:srgbClr val="0000FF"/>
                </a:solidFill>
                <a:effectLst/>
                <a:latin typeface="Arial" pitchFamily="34" charset="0"/>
                <a:cs typeface="Arial" pitchFamily="34" charset="0"/>
              </a:rPr>
              <a:t>     In this method a part of the body if the organism if cut or broken can develop into a new individual. </a:t>
            </a:r>
            <a:r>
              <a:rPr kumimoji="0" lang="en-US" sz="4800" b="1" i="0" u="none" strike="noStrike" cap="none" normalizeH="0" baseline="0" dirty="0" err="1">
                <a:ln>
                  <a:noFill/>
                </a:ln>
                <a:solidFill>
                  <a:srgbClr val="0000FF"/>
                </a:solidFill>
                <a:effectLst/>
                <a:latin typeface="Arial" pitchFamily="34" charset="0"/>
                <a:cs typeface="Arial" pitchFamily="34" charset="0"/>
              </a:rPr>
              <a:t>Eg</a:t>
            </a:r>
            <a:r>
              <a:rPr kumimoji="0" lang="en-US" sz="4800" b="1" i="0" u="none" strike="noStrike" cap="none" normalizeH="0" baseline="0" dirty="0">
                <a:ln>
                  <a:noFill/>
                </a:ln>
                <a:solidFill>
                  <a:srgbClr val="0000FF"/>
                </a:solidFill>
                <a:effectLst/>
                <a:latin typeface="Arial" pitchFamily="34" charset="0"/>
                <a:cs typeface="Arial" pitchFamily="34" charset="0"/>
              </a:rPr>
              <a:t> :- Hydra, </a:t>
            </a:r>
            <a:r>
              <a:rPr kumimoji="0" lang="en-US" sz="4800" b="1" i="0" u="none" strike="noStrike" cap="none" normalizeH="0" baseline="0" dirty="0" err="1">
                <a:ln>
                  <a:noFill/>
                </a:ln>
                <a:solidFill>
                  <a:srgbClr val="0000FF"/>
                </a:solidFill>
                <a:effectLst/>
                <a:latin typeface="Arial" pitchFamily="34" charset="0"/>
                <a:cs typeface="Arial" pitchFamily="34" charset="0"/>
              </a:rPr>
              <a:t>Planaria</a:t>
            </a:r>
            <a:r>
              <a:rPr kumimoji="0" lang="en-US" sz="4800" b="1" i="0" u="none" strike="noStrike" cap="none" normalizeH="0" baseline="0" dirty="0">
                <a:ln>
                  <a:noFill/>
                </a:ln>
                <a:solidFill>
                  <a:srgbClr val="0000FF"/>
                </a:solidFill>
                <a:effectLst/>
                <a:latin typeface="Arial" pitchFamily="34" charset="0"/>
                <a:cs typeface="Arial" pitchFamily="34" charset="0"/>
              </a:rPr>
              <a:t>, Star fish etc.</a:t>
            </a:r>
            <a:endParaRPr kumimoji="0" lang="en-US" sz="4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21600" b="0" i="0" u="none" strike="noStrike" cap="none" normalizeH="0" baseline="0" dirty="0">
                <a:ln>
                  <a:noFill/>
                </a:ln>
                <a:solidFill>
                  <a:schemeClr val="tx1"/>
                </a:solidFill>
                <a:effectLst/>
                <a:latin typeface="Arial" pitchFamily="34" charset="0"/>
                <a:cs typeface="Arial" pitchFamily="34" charset="0"/>
              </a:rPr>
              <a:t> </a:t>
            </a:r>
            <a:r>
              <a:rPr kumimoji="0" lang="en-US" sz="1800" b="0" i="0" u="none" strike="noStrike" cap="none" normalizeH="0" baseline="0" dirty="0">
                <a:ln>
                  <a:noFill/>
                </a:ln>
                <a:solidFill>
                  <a:schemeClr val="tx1"/>
                </a:solidFill>
                <a:effectLst/>
                <a:latin typeface="Arial" pitchFamily="34" charset="0"/>
                <a:cs typeface="Arial" pitchFamily="34" charset="0"/>
              </a:rPr>
              <a:t> </a:t>
            </a:r>
            <a:r>
              <a:rPr kumimoji="0" lang="en-US" sz="12400" b="0" i="0" u="none" strike="noStrike" cap="none" normalizeH="0" baseline="0" dirty="0">
                <a:ln>
                  <a:noFill/>
                </a:ln>
                <a:solidFill>
                  <a:schemeClr val="tx1"/>
                </a:solidFill>
                <a:effectLst/>
                <a:latin typeface="Arial"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8194" name="Picture 2" descr="https://lh5.googleusercontent.com/E-LQltUZjzWVnkEyZnEamSnMnsjPutIhwYOuzNiP2gezBf0cZNl-RRrVCk7AhI7DzdIUag9iK0QyXYug80WoAnC0-YwfHF2DUbbOGkUJYVxPUb__ys-6qkK0f_sojv85N6BI_Wr_L8Ot=s2048"/>
          <p:cNvPicPr>
            <a:picLocks noChangeAspect="1" noChangeArrowheads="1"/>
          </p:cNvPicPr>
          <p:nvPr/>
        </p:nvPicPr>
        <p:blipFill>
          <a:blip r:embed="rId3"/>
          <a:srcRect/>
          <a:stretch>
            <a:fillRect/>
          </a:stretch>
        </p:blipFill>
        <p:spPr bwMode="auto">
          <a:xfrm>
            <a:off x="4428995" y="5094514"/>
            <a:ext cx="7122303" cy="408991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6145" name="Rectangle 1"/>
          <p:cNvSpPr>
            <a:spLocks noChangeArrowheads="1"/>
          </p:cNvSpPr>
          <p:nvPr/>
        </p:nvSpPr>
        <p:spPr bwMode="auto">
          <a:xfrm>
            <a:off x="1698173" y="821092"/>
            <a:ext cx="1360403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rgbClr val="FF3300"/>
                </a:solidFill>
                <a:effectLst/>
                <a:latin typeface="Times New Roman" pitchFamily="18" charset="0"/>
                <a:cs typeface="Times New Roman" pitchFamily="18" charset="0"/>
              </a:rPr>
              <a:t>iv) </a:t>
            </a:r>
            <a:r>
              <a:rPr kumimoji="0" lang="en-US" sz="4800" b="1" i="0" u="sng" strike="noStrike" cap="none" normalizeH="0" baseline="0" dirty="0">
                <a:ln>
                  <a:noFill/>
                </a:ln>
                <a:solidFill>
                  <a:srgbClr val="FF3300"/>
                </a:solidFill>
                <a:effectLst/>
                <a:latin typeface="Times New Roman" pitchFamily="18" charset="0"/>
                <a:cs typeface="Times New Roman" pitchFamily="18" charset="0"/>
              </a:rPr>
              <a:t>Fragmentation :-</a:t>
            </a:r>
            <a:endParaRPr kumimoji="0" lang="en-US" sz="4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4800" b="0" i="0" u="none" strike="noStrike" cap="none" normalizeH="0" baseline="0" dirty="0">
                <a:ln>
                  <a:noFill/>
                </a:ln>
                <a:solidFill>
                  <a:schemeClr val="tx1"/>
                </a:solidFill>
                <a:effectLst/>
                <a:latin typeface="Arial" pitchFamily="34" charset="0"/>
                <a:cs typeface="Arial" pitchFamily="34" charset="0"/>
              </a:rPr>
            </a:br>
            <a:r>
              <a:rPr kumimoji="0" lang="en-US" sz="4800" b="1" i="0" u="none" strike="noStrike" cap="none" normalizeH="0" baseline="0" dirty="0">
                <a:ln>
                  <a:noFill/>
                </a:ln>
                <a:solidFill>
                  <a:srgbClr val="0000FF"/>
                </a:solidFill>
                <a:effectLst/>
                <a:latin typeface="Arial" pitchFamily="34" charset="0"/>
                <a:cs typeface="Arial" pitchFamily="34" charset="0"/>
              </a:rPr>
              <a:t>     In this method the body of a simple </a:t>
            </a:r>
            <a:r>
              <a:rPr kumimoji="0" lang="en-US" sz="4800" b="1" i="0" u="none" strike="noStrike" cap="none" normalizeH="0" baseline="0" dirty="0" err="1">
                <a:ln>
                  <a:noFill/>
                </a:ln>
                <a:solidFill>
                  <a:srgbClr val="0000FF"/>
                </a:solidFill>
                <a:effectLst/>
                <a:latin typeface="Arial" pitchFamily="34" charset="0"/>
                <a:cs typeface="Arial" pitchFamily="34" charset="0"/>
              </a:rPr>
              <a:t>multicellular</a:t>
            </a:r>
            <a:r>
              <a:rPr kumimoji="0" lang="en-US" sz="4800" b="1" i="0" u="none" strike="noStrike" cap="none" normalizeH="0" baseline="0" dirty="0">
                <a:ln>
                  <a:noFill/>
                </a:ln>
                <a:solidFill>
                  <a:srgbClr val="0000FF"/>
                </a:solidFill>
                <a:effectLst/>
                <a:latin typeface="Arial" pitchFamily="34" charset="0"/>
                <a:cs typeface="Arial" pitchFamily="34" charset="0"/>
              </a:rPr>
              <a:t> organism breaks up into smaller pieces on maturation and each fragment develops into new individuals. </a:t>
            </a:r>
            <a:endParaRPr kumimoji="0" lang="en-US" sz="4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800" b="1" i="0" u="none" strike="noStrike" cap="none" normalizeH="0" baseline="0" dirty="0">
                <a:ln>
                  <a:noFill/>
                </a:ln>
                <a:solidFill>
                  <a:srgbClr val="0000FF"/>
                </a:solidFill>
                <a:effectLst/>
                <a:latin typeface="Arial" pitchFamily="34" charset="0"/>
                <a:cs typeface="Arial" pitchFamily="34" charset="0"/>
              </a:rPr>
              <a:t> </a:t>
            </a:r>
            <a:r>
              <a:rPr kumimoji="0" lang="en-US" sz="4800" b="1" i="0" u="none" strike="noStrike" cap="none" normalizeH="0" baseline="0" dirty="0" err="1">
                <a:ln>
                  <a:noFill/>
                </a:ln>
                <a:solidFill>
                  <a:srgbClr val="0000FF"/>
                </a:solidFill>
                <a:effectLst/>
                <a:latin typeface="Arial" pitchFamily="34" charset="0"/>
                <a:cs typeface="Arial" pitchFamily="34" charset="0"/>
              </a:rPr>
              <a:t>Eg</a:t>
            </a:r>
            <a:r>
              <a:rPr kumimoji="0" lang="en-US" sz="4800" b="1" i="0" u="none" strike="noStrike" cap="none" normalizeH="0" baseline="0" dirty="0">
                <a:ln>
                  <a:noFill/>
                </a:ln>
                <a:solidFill>
                  <a:srgbClr val="0000FF"/>
                </a:solidFill>
                <a:effectLst/>
                <a:latin typeface="Arial" pitchFamily="34" charset="0"/>
                <a:cs typeface="Arial" pitchFamily="34" charset="0"/>
              </a:rPr>
              <a:t> :- Spirogyra.</a:t>
            </a:r>
            <a:endParaRPr kumimoji="0" lang="en-US" sz="4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a:ln>
                  <a:noFill/>
                </a:ln>
                <a:solidFill>
                  <a:schemeClr val="tx1"/>
                </a:solidFill>
                <a:effectLst/>
                <a:latin typeface="Arial" pitchFamily="34" charset="0"/>
                <a:cs typeface="Arial" pitchFamily="34" charset="0"/>
              </a:rPr>
              <a:t>   </a:t>
            </a:r>
          </a:p>
        </p:txBody>
      </p:sp>
      <p:pic>
        <p:nvPicPr>
          <p:cNvPr id="6146" name="Picture 2" descr="https://lh3.googleusercontent.com/PcTp875o12m5cfmao7GD6I2hNy60_Gx3bOV0VRKUeijMq26J44EnhC8IpK85ncion-gCSO-OTzc2GQ9f2JtUEYAL5SJSjVTBrb67ZDeTj9BUsIWzg1VJLb4UzYX4abbPmxqPQqwFUoVW=s2048"/>
          <p:cNvPicPr>
            <a:picLocks noChangeAspect="1" noChangeArrowheads="1"/>
          </p:cNvPicPr>
          <p:nvPr/>
        </p:nvPicPr>
        <p:blipFill>
          <a:blip r:embed="rId3"/>
          <a:srcRect/>
          <a:stretch>
            <a:fillRect/>
          </a:stretch>
        </p:blipFill>
        <p:spPr bwMode="auto">
          <a:xfrm>
            <a:off x="6780309" y="6599691"/>
            <a:ext cx="4659022" cy="342138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4097" name="Rectangle 1"/>
          <p:cNvSpPr>
            <a:spLocks noChangeArrowheads="1"/>
          </p:cNvSpPr>
          <p:nvPr/>
        </p:nvSpPr>
        <p:spPr bwMode="auto">
          <a:xfrm>
            <a:off x="1903445" y="615820"/>
            <a:ext cx="13305453"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rgbClr val="FF3300"/>
                </a:solidFill>
                <a:effectLst/>
                <a:latin typeface="Times New Roman" pitchFamily="18" charset="0"/>
                <a:cs typeface="Times New Roman" pitchFamily="18" charset="0"/>
              </a:rPr>
              <a:t>v) </a:t>
            </a:r>
            <a:r>
              <a:rPr kumimoji="0" lang="en-US" sz="4400" b="1" i="0" u="sng" strike="noStrike" cap="none" normalizeH="0" baseline="0" dirty="0">
                <a:ln>
                  <a:noFill/>
                </a:ln>
                <a:solidFill>
                  <a:srgbClr val="FF3300"/>
                </a:solidFill>
                <a:effectLst/>
                <a:latin typeface="Times New Roman" pitchFamily="18" charset="0"/>
                <a:cs typeface="Times New Roman" pitchFamily="18" charset="0"/>
              </a:rPr>
              <a:t>Spore formation :-</a:t>
            </a:r>
            <a:endParaRPr kumimoji="0" lang="en-US" sz="4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4400" b="0" i="0" u="none" strike="noStrike" cap="none" normalizeH="0" baseline="0" dirty="0">
                <a:ln>
                  <a:noFill/>
                </a:ln>
                <a:solidFill>
                  <a:schemeClr val="tx1"/>
                </a:solidFill>
                <a:effectLst/>
                <a:latin typeface="Arial" pitchFamily="34" charset="0"/>
                <a:cs typeface="Arial" pitchFamily="34" charset="0"/>
              </a:rPr>
            </a:br>
            <a:r>
              <a:rPr kumimoji="0" lang="en-US" sz="4400" b="1" i="0" u="none" strike="noStrike" cap="none" normalizeH="0" baseline="0" dirty="0">
                <a:ln>
                  <a:noFill/>
                </a:ln>
                <a:solidFill>
                  <a:srgbClr val="0000FF"/>
                </a:solidFill>
                <a:effectLst/>
                <a:latin typeface="Arial" pitchFamily="34" charset="0"/>
                <a:cs typeface="Arial" pitchFamily="34" charset="0"/>
              </a:rPr>
              <a:t>     In this method structures called sporangia produce tiny cells called spores. When the spores come in contact with a moist surface, it develops into new individuals. </a:t>
            </a:r>
            <a:endParaRPr kumimoji="0" lang="en-US" sz="4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err="1">
                <a:ln>
                  <a:noFill/>
                </a:ln>
                <a:solidFill>
                  <a:srgbClr val="0000FF"/>
                </a:solidFill>
                <a:effectLst/>
                <a:latin typeface="Arial" pitchFamily="34" charset="0"/>
                <a:cs typeface="Arial" pitchFamily="34" charset="0"/>
              </a:rPr>
              <a:t>Eg</a:t>
            </a:r>
            <a:r>
              <a:rPr kumimoji="0" lang="en-US" sz="4400" b="1" i="0" u="none" strike="noStrike" cap="none" normalizeH="0" baseline="0" dirty="0">
                <a:ln>
                  <a:noFill/>
                </a:ln>
                <a:solidFill>
                  <a:srgbClr val="0000FF"/>
                </a:solidFill>
                <a:effectLst/>
                <a:latin typeface="Arial" pitchFamily="34" charset="0"/>
                <a:cs typeface="Arial" pitchFamily="34" charset="0"/>
              </a:rPr>
              <a:t> :- </a:t>
            </a:r>
            <a:r>
              <a:rPr kumimoji="0" lang="en-US" sz="4400" b="1" i="0" u="none" strike="noStrike" cap="none" normalizeH="0" baseline="0" dirty="0" err="1">
                <a:ln>
                  <a:noFill/>
                </a:ln>
                <a:solidFill>
                  <a:srgbClr val="0000FF"/>
                </a:solidFill>
                <a:effectLst/>
                <a:latin typeface="Arial" pitchFamily="34" charset="0"/>
                <a:cs typeface="Arial" pitchFamily="34" charset="0"/>
              </a:rPr>
              <a:t>Rhizopus</a:t>
            </a:r>
            <a:r>
              <a:rPr kumimoji="0" lang="en-US" sz="4400" b="1" i="0" u="none" strike="noStrike" cap="none" normalizeH="0" baseline="0" dirty="0">
                <a:ln>
                  <a:noFill/>
                </a:ln>
                <a:solidFill>
                  <a:srgbClr val="0000FF"/>
                </a:solidFill>
                <a:effectLst/>
                <a:latin typeface="Arial" pitchFamily="34" charset="0"/>
                <a:cs typeface="Arial" pitchFamily="34" charset="0"/>
              </a:rPr>
              <a:t> , </a:t>
            </a:r>
            <a:r>
              <a:rPr kumimoji="0" lang="en-US" sz="4400" b="1" i="0" u="none" strike="noStrike" cap="none" normalizeH="0" baseline="0" dirty="0" err="1">
                <a:ln>
                  <a:noFill/>
                </a:ln>
                <a:solidFill>
                  <a:srgbClr val="0000FF"/>
                </a:solidFill>
                <a:effectLst/>
                <a:latin typeface="Arial" pitchFamily="34" charset="0"/>
                <a:cs typeface="Arial" pitchFamily="34" charset="0"/>
              </a:rPr>
              <a:t>Mucor</a:t>
            </a:r>
            <a:r>
              <a:rPr kumimoji="0" lang="en-US" sz="4400" b="1" i="0" u="none" strike="noStrike" cap="none" normalizeH="0" baseline="0" dirty="0">
                <a:ln>
                  <a:noFill/>
                </a:ln>
                <a:solidFill>
                  <a:srgbClr val="0000FF"/>
                </a:solidFill>
                <a:effectLst/>
                <a:latin typeface="Arial" pitchFamily="34" charset="0"/>
                <a:cs typeface="Arial" pitchFamily="34" charset="0"/>
              </a:rPr>
              <a:t>, </a:t>
            </a:r>
            <a:r>
              <a:rPr kumimoji="0" lang="en-US" sz="4400" b="1" i="0" u="none" strike="noStrike" cap="none" normalizeH="0" baseline="0" dirty="0" err="1">
                <a:ln>
                  <a:noFill/>
                </a:ln>
                <a:solidFill>
                  <a:srgbClr val="0000FF"/>
                </a:solidFill>
                <a:effectLst/>
                <a:latin typeface="Arial" pitchFamily="34" charset="0"/>
                <a:cs typeface="Arial" pitchFamily="34" charset="0"/>
              </a:rPr>
              <a:t>Penicillium</a:t>
            </a:r>
            <a:r>
              <a:rPr kumimoji="0" lang="en-US" sz="4400" b="1" i="0" u="none" strike="noStrike" cap="none" normalizeH="0" baseline="0" dirty="0">
                <a:ln>
                  <a:noFill/>
                </a:ln>
                <a:solidFill>
                  <a:srgbClr val="0000FF"/>
                </a:solidFill>
                <a:effectLst/>
                <a:latin typeface="Arial" pitchFamily="34" charset="0"/>
                <a:cs typeface="Arial" pitchFamily="34" charset="0"/>
              </a:rPr>
              <a:t> etc.</a:t>
            </a:r>
            <a:endParaRPr kumimoji="0" lang="en-US" sz="4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a:ln>
                  <a:noFill/>
                </a:ln>
                <a:solidFill>
                  <a:schemeClr val="tx1"/>
                </a:solidFill>
                <a:effectLst/>
                <a:latin typeface="Arial" pitchFamily="34" charset="0"/>
                <a:cs typeface="Arial" pitchFamily="34" charset="0"/>
              </a:rPr>
              <a:t>   </a:t>
            </a:r>
          </a:p>
        </p:txBody>
      </p:sp>
      <p:pic>
        <p:nvPicPr>
          <p:cNvPr id="4098" name="Picture 2" descr="https://lh3.googleusercontent.com/t_0BTnuuX8psS4jM45kqMAbRhqqwn2OTwPvnQv6zvnNCGxkBo-BQD7t2ORzSp6Z4AM4Agt3tzrIP9doXL2lhmFWazzjHoRqqVHrvecnwU9JQwdjud9de_-acAoAqxMxO_m5guI4OHAIn=s2048"/>
          <p:cNvPicPr>
            <a:picLocks noChangeAspect="1" noChangeArrowheads="1"/>
          </p:cNvPicPr>
          <p:nvPr/>
        </p:nvPicPr>
        <p:blipFill>
          <a:blip r:embed="rId3"/>
          <a:srcRect/>
          <a:stretch>
            <a:fillRect/>
          </a:stretch>
        </p:blipFill>
        <p:spPr bwMode="auto">
          <a:xfrm>
            <a:off x="6668342" y="5554825"/>
            <a:ext cx="4024540" cy="3719804"/>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1111</Words>
  <Application>Microsoft Office PowerPoint</Application>
  <PresentationFormat>Custom</PresentationFormat>
  <Paragraphs>88</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Bodoni MT Black</vt:lpstr>
      <vt:lpstr>Calibri</vt:lpstr>
      <vt:lpstr>Cambria</vt:lpstr>
      <vt:lpstr>Google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Geitonogamy: This is a type of self-pollination that happens when pollen grains from the anther of one flower transfers to the other flower but in the same plant.   Xenogamy: This process is a cross-pollination process where the pollen of one flower gets transferred to another flower but in two different plants.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balaraju05@outlook.com</cp:lastModifiedBy>
  <cp:revision>20</cp:revision>
  <dcterms:created xsi:type="dcterms:W3CDTF">2006-08-16T00:00:00Z</dcterms:created>
  <dcterms:modified xsi:type="dcterms:W3CDTF">2023-08-07T00:31:58Z</dcterms:modified>
</cp:coreProperties>
</file>